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12" r:id="rId49"/>
    <p:sldId id="304" r:id="rId50"/>
    <p:sldId id="305" r:id="rId51"/>
    <p:sldId id="308" r:id="rId52"/>
    <p:sldId id="309" r:id="rId53"/>
    <p:sldId id="310" r:id="rId54"/>
    <p:sldId id="311" r:id="rId55"/>
    <p:sldId id="313" r:id="rId56"/>
    <p:sldId id="306" r:id="rId57"/>
    <p:sldId id="317" r:id="rId58"/>
    <p:sldId id="318" r:id="rId59"/>
    <p:sldId id="307" r:id="rId60"/>
    <p:sldId id="314" r:id="rId61"/>
    <p:sldId id="315" r:id="rId62"/>
    <p:sldId id="316" r:id="rId6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333333"/>
    <a:srgbClr val="62412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81" d="100"/>
          <a:sy n="81" d="100"/>
        </p:scale>
        <p:origin x="122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3312E-2512-4968-952D-F1D419088CB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C211E-1CCC-4F12-ABB8-4D4979738D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5B-0C95-4457-ABCE-4041F806F7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3799-ED42-4E2A-9567-F25962EBA1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0303-566F-4817-B4C4-A59BC1F191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6AE2-28A5-4CDE-A978-23DDB0D55B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41736-751E-4EF4-8F66-4B4F71FF2A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5FBE-F5C3-44E1-9D76-069EA514F8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B51FE-B17C-4B8E-85D1-499DC895CA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3E8F-FE8F-4305-98B5-C64052EF3F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2494-9309-46B8-A48E-8EB932DCB6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3F7EFA-D701-4407-8E52-9EDCB437077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000125" y="1500188"/>
            <a:ext cx="7215188" cy="1752600"/>
          </a:xfrm>
          <a:noFill/>
        </p:spPr>
        <p:txBody>
          <a:bodyPr/>
          <a:lstStyle/>
          <a:p>
            <a:pPr eaLnBrk="1" hangingPunct="1"/>
            <a:r>
              <a:rPr lang="hr-HR" sz="4800" b="1">
                <a:solidFill>
                  <a:srgbClr val="624120"/>
                </a:solidFill>
              </a:rPr>
              <a:t>Povijest školstva u Podravskim Sesvetama</a:t>
            </a:r>
            <a:endParaRPr lang="es-ES" sz="4800" b="1">
              <a:solidFill>
                <a:srgbClr val="624120"/>
              </a:solidFill>
            </a:endParaRPr>
          </a:p>
        </p:txBody>
      </p:sp>
      <p:sp>
        <p:nvSpPr>
          <p:cNvPr id="2051" name="Rectangle 124"/>
          <p:cNvSpPr>
            <a:spLocks noChangeArrowheads="1"/>
          </p:cNvSpPr>
          <p:nvPr/>
        </p:nvSpPr>
        <p:spPr bwMode="auto">
          <a:xfrm>
            <a:off x="1763713" y="4500563"/>
            <a:ext cx="56896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r-HR" sz="2000" b="1" dirty="0">
                <a:solidFill>
                  <a:srgbClr val="624120"/>
                </a:solidFill>
              </a:rPr>
              <a:t>Renata Bratanović Palaić</a:t>
            </a:r>
          </a:p>
          <a:p>
            <a:endParaRPr lang="hr-HR" sz="2000" b="1" dirty="0">
              <a:solidFill>
                <a:srgbClr val="62412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Placeholder 4" descr="Image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794" r="8794"/>
          <a:stretch>
            <a:fillRect/>
          </a:stretch>
        </p:blipFill>
        <p:spPr/>
      </p:pic>
      <p:sp>
        <p:nvSpPr>
          <p:cNvPr id="1126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57813"/>
            <a:ext cx="6065837" cy="814387"/>
          </a:xfrm>
        </p:spPr>
        <p:txBody>
          <a:bodyPr/>
          <a:lstStyle/>
          <a:p>
            <a:pPr>
              <a:buFontTx/>
              <a:buChar char="•"/>
            </a:pPr>
            <a:r>
              <a:rPr lang="hr-HR" sz="2000"/>
              <a:t>generacija 1930. </a:t>
            </a:r>
          </a:p>
          <a:p>
            <a:pPr>
              <a:buFontTx/>
              <a:buChar char="•"/>
            </a:pPr>
            <a:r>
              <a:rPr lang="hr-HR" sz="2000"/>
              <a:t>fotografirano 1940. sa učiteljicom Marijom Carek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6" descr="Image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857250"/>
            <a:ext cx="6296025" cy="3840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1947. - 6 razreda. </a:t>
            </a:r>
          </a:p>
          <a:p>
            <a:r>
              <a:rPr lang="hr-HR"/>
              <a:t>Učitelji:</a:t>
            </a:r>
          </a:p>
          <a:p>
            <a:pPr>
              <a:buFontTx/>
              <a:buNone/>
            </a:pPr>
            <a:r>
              <a:rPr lang="hr-HR"/>
              <a:t> Viktorija Smetana( 1. i 2.razr.),     </a:t>
            </a:r>
          </a:p>
          <a:p>
            <a:pPr>
              <a:buFontTx/>
              <a:buNone/>
            </a:pPr>
            <a:r>
              <a:rPr lang="hr-HR"/>
              <a:t> Paula Gregurić (3. i  4.razr.) </a:t>
            </a:r>
          </a:p>
          <a:p>
            <a:pPr>
              <a:buFontTx/>
              <a:buNone/>
            </a:pPr>
            <a:r>
              <a:rPr lang="hr-HR"/>
              <a:t> Đuro Fučijaš (5. i 6.razr) - upravitelj škole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Image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531813"/>
            <a:ext cx="4876800" cy="5562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r>
              <a:rPr lang="hr-HR"/>
              <a:t>ZAPISNICI:</a:t>
            </a:r>
          </a:p>
          <a:p>
            <a:r>
              <a:rPr lang="hr-HR"/>
              <a:t>čitanje okružnica ministarstva</a:t>
            </a:r>
          </a:p>
          <a:p>
            <a:r>
              <a:rPr lang="hr-HR"/>
              <a:t>izleti u Zagreb i na Dravu</a:t>
            </a:r>
          </a:p>
          <a:p>
            <a:r>
              <a:rPr lang="hr-HR"/>
              <a:t>sadržajne i bogate priredbe</a:t>
            </a:r>
          </a:p>
          <a:p>
            <a:r>
              <a:rPr lang="hr-HR"/>
              <a:t>opismenjavanje odraslih</a:t>
            </a:r>
          </a:p>
          <a:p>
            <a:r>
              <a:rPr lang="hr-HR"/>
              <a:t>suradnja sa mještanima – Kulturno prosvjetni sastanci – knjižnica</a:t>
            </a:r>
          </a:p>
          <a:p>
            <a:r>
              <a:rPr lang="hr-HR"/>
              <a:t>redovito polaženje škole</a:t>
            </a:r>
          </a:p>
          <a:p>
            <a:r>
              <a:rPr lang="hr-HR"/>
              <a:t>redoviti sistematski pregledi liječnika i zubara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r>
              <a:rPr lang="hr-HR"/>
              <a:t>traženje sedmoljetke</a:t>
            </a:r>
          </a:p>
          <a:p>
            <a:r>
              <a:rPr lang="hr-HR"/>
              <a:t>1947 – elektrifikacija mjesta</a:t>
            </a:r>
          </a:p>
          <a:p>
            <a:r>
              <a:rPr lang="hr-HR"/>
              <a:t>24.8.1947. - prva kino predstava u školi.</a:t>
            </a:r>
          </a:p>
          <a:p>
            <a:r>
              <a:rPr lang="hr-HR"/>
              <a:t>1952. -nastavnica Darinka Hrvoić,  a od nastavnika Božidar Višošević i Dragutin Kralj (upravitelj)</a:t>
            </a:r>
          </a:p>
          <a:p>
            <a:r>
              <a:rPr lang="hr-HR"/>
              <a:t>posjet prosvjetnog inspektora</a:t>
            </a:r>
          </a:p>
          <a:p>
            <a:r>
              <a:rPr lang="hr-HR"/>
              <a:t>zajednica Doma i škole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4" descr="Image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539" r="11539"/>
          <a:stretch>
            <a:fillRect/>
          </a:stretch>
        </p:blipFill>
        <p:spPr/>
      </p:pic>
      <p:sp>
        <p:nvSpPr>
          <p:cNvPr id="17411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2000"/>
              <a:t>1952. nastavnica Darinka Hrvoić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1955. – preuređeni zadružni dom – škola </a:t>
            </a:r>
          </a:p>
        </p:txBody>
      </p:sp>
      <p:pic>
        <p:nvPicPr>
          <p:cNvPr id="18435" name="Picture Placeholder 4" descr="Image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809" r="11809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2288" y="5143500"/>
            <a:ext cx="5486400" cy="1428750"/>
          </a:xfrm>
        </p:spPr>
        <p:txBody>
          <a:bodyPr/>
          <a:lstStyle/>
          <a:p>
            <a:r>
              <a:rPr lang="hr-HR"/>
              <a:t>generacija 1948.</a:t>
            </a:r>
            <a:br>
              <a:rPr lang="hr-HR"/>
            </a:br>
            <a:r>
              <a:rPr lang="hr-HR"/>
              <a:t>fotografirano 1958. </a:t>
            </a:r>
            <a:br>
              <a:rPr lang="hr-HR"/>
            </a:br>
            <a:r>
              <a:rPr lang="hr-HR"/>
              <a:t>učiteljica Marija Jagić</a:t>
            </a:r>
            <a:br>
              <a:rPr lang="hr-HR"/>
            </a:br>
            <a:br>
              <a:rPr lang="hr-HR"/>
            </a:br>
            <a:endParaRPr lang="hr-HR"/>
          </a:p>
        </p:txBody>
      </p:sp>
      <p:pic>
        <p:nvPicPr>
          <p:cNvPr id="19459" name="Picture Placeholder 4" descr="Image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24" r="9024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Placeholder 4" descr="Image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77" r="9477"/>
          <a:stretch>
            <a:fillRect/>
          </a:stretch>
        </p:blipFill>
        <p:spPr/>
      </p:pic>
      <p:sp>
        <p:nvSpPr>
          <p:cNvPr id="204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72063"/>
            <a:ext cx="5486400" cy="1100137"/>
          </a:xfrm>
        </p:spPr>
        <p:txBody>
          <a:bodyPr/>
          <a:lstStyle/>
          <a:p>
            <a:r>
              <a:rPr lang="hr-HR" sz="1800"/>
              <a:t>generacija 1954.</a:t>
            </a:r>
          </a:p>
          <a:p>
            <a:r>
              <a:rPr lang="hr-HR" sz="1800"/>
              <a:t>fotografirano 1964.</a:t>
            </a:r>
          </a:p>
          <a:p>
            <a:r>
              <a:rPr lang="hr-HR" sz="1800"/>
              <a:t>učiteljice Anđelka Dergez i Darinka Lacković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Imag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4538" y="928688"/>
            <a:ext cx="3398837" cy="5072062"/>
          </a:xfrm>
        </p:spPr>
      </p:pic>
      <p:sp>
        <p:nvSpPr>
          <p:cNvPr id="3075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/>
              <a:t>fotografija iz 20-ih godina prošlog stoljeća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Placeholder 4" descr="Image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066" r="4066"/>
          <a:stretch>
            <a:fillRect/>
          </a:stretch>
        </p:blipFill>
        <p:spPr/>
      </p:pic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957262"/>
          </a:xfrm>
        </p:spPr>
        <p:txBody>
          <a:bodyPr/>
          <a:lstStyle/>
          <a:p>
            <a:r>
              <a:rPr lang="hr-HR" sz="1800"/>
              <a:t>fotografirano 1967.</a:t>
            </a:r>
          </a:p>
          <a:p>
            <a:r>
              <a:rPr lang="hr-HR" sz="1800"/>
              <a:t>učitelj Zvonimir Dorogi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5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r>
              <a:rPr lang="hr-HR"/>
              <a:t>1964. osmogodišnja osnovna škola</a:t>
            </a:r>
          </a:p>
          <a:p>
            <a:r>
              <a:rPr lang="hr-HR" b="1"/>
              <a:t>50. OBLJETNICA</a:t>
            </a:r>
          </a:p>
          <a:p>
            <a:endParaRPr lang="hr-HR" b="1"/>
          </a:p>
        </p:txBody>
      </p:sp>
      <p:pic>
        <p:nvPicPr>
          <p:cNvPr id="22531" name="Picture 6" descr="Image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138" y="2400300"/>
            <a:ext cx="620236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1792288" y="5214938"/>
            <a:ext cx="5922962" cy="571500"/>
          </a:xfrm>
        </p:spPr>
        <p:txBody>
          <a:bodyPr/>
          <a:lstStyle/>
          <a:p>
            <a:r>
              <a:rPr lang="hr-HR"/>
              <a:t>Susreti pionira, omladinaca i pripadnika JNA</a:t>
            </a:r>
          </a:p>
        </p:txBody>
      </p:sp>
      <p:pic>
        <p:nvPicPr>
          <p:cNvPr id="23555" name="Picture Placeholder 6" descr="Image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36" r="5136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9" name="Picture Placeholder 4" descr="Image6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3" r="333"/>
          <a:stretch>
            <a:fillRect/>
          </a:stretch>
        </p:blipFill>
        <p:spPr>
          <a:xfrm>
            <a:off x="1285875" y="612775"/>
            <a:ext cx="7072313" cy="5030788"/>
          </a:xfrm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137275" cy="804862"/>
          </a:xfrm>
        </p:spPr>
        <p:txBody>
          <a:bodyPr/>
          <a:lstStyle/>
          <a:p>
            <a:endParaRPr lang="hr-HR"/>
          </a:p>
          <a:p>
            <a:endParaRPr lang="hr-HR"/>
          </a:p>
          <a:p>
            <a:r>
              <a:rPr lang="hr-HR" sz="2400"/>
              <a:t>Međunarodne smotre folklora 1966.-1975.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2288" y="5072063"/>
            <a:ext cx="5486400" cy="714375"/>
          </a:xfrm>
        </p:spPr>
        <p:txBody>
          <a:bodyPr/>
          <a:lstStyle/>
          <a:p>
            <a:r>
              <a:rPr lang="hr-HR"/>
              <a:t>      Održavanje brojnih radnih akcija</a:t>
            </a:r>
          </a:p>
        </p:txBody>
      </p:sp>
      <p:pic>
        <p:nvPicPr>
          <p:cNvPr id="25603" name="Picture Placeholder 4" descr="Image7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54" r="20654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6627" name="Picture Placeholder 4" descr="Image1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465" b="4465"/>
          <a:stretch>
            <a:fillRect/>
          </a:stretch>
        </p:blipFill>
        <p:spPr>
          <a:xfrm>
            <a:off x="1333500" y="612775"/>
            <a:ext cx="6238875" cy="4679950"/>
          </a:xfrm>
        </p:spPr>
      </p:pic>
      <p:sp>
        <p:nvSpPr>
          <p:cNvPr id="2662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hr-HR" sz="2400"/>
              <a:t>Tradicionalni folklorni susreti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/>
              <a:t>Olimpijade Starih sportova</a:t>
            </a:r>
          </a:p>
        </p:txBody>
      </p:sp>
      <p:pic>
        <p:nvPicPr>
          <p:cNvPr id="27651" name="Picture Placeholder 5" descr="Image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004" r="9004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Placeholder 4" descr="Image8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133" b="25133"/>
          <a:stretch>
            <a:fillRect/>
          </a:stretch>
        </p:blipFill>
        <p:spPr/>
      </p:pic>
      <p:sp>
        <p:nvSpPr>
          <p:cNvPr id="2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0625"/>
            <a:ext cx="5922962" cy="1171575"/>
          </a:xfrm>
        </p:spPr>
        <p:txBody>
          <a:bodyPr/>
          <a:lstStyle/>
          <a:p>
            <a:r>
              <a:rPr lang="hr-HR" sz="2000" b="1"/>
              <a:t>Učitelj Željko Kovačić </a:t>
            </a:r>
            <a:r>
              <a:rPr lang="hr-HR" sz="2000"/>
              <a:t>– osnivač i dugogodišnji voditelj Starih sportova, Dramske sekcije i knjižnice, etnograf, pisac i folklorist koji je ostavio neizbrisiv trag u povijesti školstva u našem mjestu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Placeholder 4" descr="Image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056" b="3056"/>
          <a:stretch>
            <a:fillRect/>
          </a:stretch>
        </p:blipFill>
        <p:spPr/>
      </p:pic>
      <p:sp>
        <p:nvSpPr>
          <p:cNvPr id="2969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29188"/>
            <a:ext cx="5486400" cy="1243012"/>
          </a:xfrm>
        </p:spPr>
        <p:txBody>
          <a:bodyPr/>
          <a:lstStyle/>
          <a:p>
            <a:r>
              <a:rPr lang="hr-HR" sz="1800" dirty="0"/>
              <a:t>1980-ih učiteljice Marija Jagić, Anđelka Dergez i Ljiljana Modrušan odgojile brojne generacije naših mještana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932656"/>
          </a:xfrm>
        </p:spPr>
        <p:txBody>
          <a:bodyPr/>
          <a:lstStyle/>
          <a:p>
            <a:pPr algn="ctr"/>
            <a:r>
              <a:rPr lang="hr-HR" dirty="0"/>
              <a:t>1981. – obnavljanje školske zgrade</a:t>
            </a:r>
          </a:p>
        </p:txBody>
      </p:sp>
      <p:pic>
        <p:nvPicPr>
          <p:cNvPr id="30723" name="Picture Placeholder 4" descr="Image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79" r="8379"/>
          <a:stretch>
            <a:fillRect/>
          </a:stretch>
        </p:blipFill>
        <p:spPr>
          <a:xfrm>
            <a:off x="1315476" y="612774"/>
            <a:ext cx="6136844" cy="46026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47700"/>
            <a:ext cx="8229600" cy="981075"/>
          </a:xfrm>
        </p:spPr>
        <p:txBody>
          <a:bodyPr/>
          <a:lstStyle/>
          <a:p>
            <a:pPr eaLnBrk="1" hangingPunct="1"/>
            <a:r>
              <a:rPr lang="sr-Latn-CS">
                <a:solidFill>
                  <a:schemeClr val="tx1"/>
                </a:solidFill>
              </a:rPr>
              <a:t>Kratka povijest Podravskih Sesveta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71688"/>
            <a:ext cx="8229600" cy="4525962"/>
          </a:xfrm>
        </p:spPr>
        <p:txBody>
          <a:bodyPr/>
          <a:lstStyle/>
          <a:p>
            <a:pPr eaLnBrk="1" hangingPunct="1"/>
            <a:r>
              <a:rPr lang="hr-HR"/>
              <a:t>Od </a:t>
            </a:r>
            <a:r>
              <a:rPr lang="hr-HR" b="1"/>
              <a:t>13. do 16. st. </a:t>
            </a:r>
            <a:r>
              <a:rPr lang="hr-HR"/>
              <a:t>komarnički arhidjakonat plemići Beluše Komarničani</a:t>
            </a:r>
          </a:p>
          <a:p>
            <a:pPr eaLnBrk="1" hangingPunct="1"/>
            <a:r>
              <a:rPr lang="hr-HR" b="1"/>
              <a:t>1334. god</a:t>
            </a:r>
            <a:r>
              <a:rPr lang="hr-HR"/>
              <a:t>. zagrebački kanonik Ivan Gorički - Statuti zagrebačkog Kaptola, crkva Svih Svetih</a:t>
            </a:r>
          </a:p>
          <a:p>
            <a:pPr eaLnBrk="1" hangingPunct="1"/>
            <a:r>
              <a:rPr lang="hr-HR" b="1"/>
              <a:t>19.9.1695. - Sesvete se službeno smatraju naseljem </a:t>
            </a:r>
            <a:endParaRPr lang="hr-HR"/>
          </a:p>
          <a:p>
            <a:pPr eaLnBrk="1" hangingPunct="1"/>
            <a:endParaRPr lang="hr-HR"/>
          </a:p>
          <a:p>
            <a:pPr eaLnBrk="1" hangingPunct="1"/>
            <a:endParaRPr lang="sr-Latn-C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576064"/>
          </a:xfrm>
        </p:spPr>
        <p:txBody>
          <a:bodyPr/>
          <a:lstStyle/>
          <a:p>
            <a:pPr algn="ctr"/>
            <a:r>
              <a:rPr lang="hr-HR" dirty="0"/>
              <a:t>1980. –Fašenkijada u Kalinovcu</a:t>
            </a:r>
          </a:p>
        </p:txBody>
      </p:sp>
      <p:pic>
        <p:nvPicPr>
          <p:cNvPr id="31747" name="Picture Placeholder 4" descr="Image9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32" r="2032"/>
          <a:stretch>
            <a:fillRect/>
          </a:stretch>
        </p:blipFill>
        <p:spPr>
          <a:xfrm>
            <a:off x="1681129" y="612774"/>
            <a:ext cx="6059223" cy="454441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571625"/>
          </a:xfrm>
        </p:spPr>
        <p:txBody>
          <a:bodyPr/>
          <a:lstStyle/>
          <a:p>
            <a:r>
              <a:rPr lang="hr-HR"/>
              <a:t>VAŽNIJI DOGAĐAJI</a:t>
            </a:r>
            <a:br>
              <a:rPr lang="hr-HR"/>
            </a:br>
            <a:r>
              <a:rPr lang="hr-HR" sz="2400"/>
              <a:t>posjet ministrice Ljilje Vokić i generala Markača</a:t>
            </a:r>
            <a:br>
              <a:rPr lang="hr-HR" sz="2400"/>
            </a:br>
            <a:r>
              <a:rPr lang="hr-HR" sz="2400"/>
              <a:t>1996.god. </a:t>
            </a:r>
            <a:br>
              <a:rPr lang="hr-HR" sz="2400"/>
            </a:br>
            <a:r>
              <a:rPr lang="hr-HR" sz="2400"/>
              <a:t>prilikom otvorenja MŠ Kloštar Podravski</a:t>
            </a:r>
            <a:br>
              <a:rPr lang="hr-HR"/>
            </a:br>
            <a:endParaRPr lang="hr-HR"/>
          </a:p>
        </p:txBody>
      </p:sp>
      <p:pic>
        <p:nvPicPr>
          <p:cNvPr id="32771" name="Content Placeholder 6" descr="Image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2420888"/>
            <a:ext cx="5796230" cy="35929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Placeholder 6" descr="Image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79" r="12479"/>
          <a:stretch>
            <a:fillRect/>
          </a:stretch>
        </p:blipFill>
        <p:spPr/>
      </p:pic>
      <p:sp>
        <p:nvSpPr>
          <p:cNvPr id="33795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4857750"/>
            <a:ext cx="5780087" cy="1314450"/>
          </a:xfrm>
        </p:spPr>
        <p:txBody>
          <a:bodyPr/>
          <a:lstStyle/>
          <a:p>
            <a:r>
              <a:rPr lang="hr-HR" sz="2000" b="1" dirty="0"/>
              <a:t>16. – 19. rujna 1996. značajni jubileji</a:t>
            </a:r>
          </a:p>
          <a:p>
            <a:r>
              <a:rPr lang="hr-HR" sz="2000" dirty="0"/>
              <a:t> 660.godišnjica spominjanja Sesveta; </a:t>
            </a:r>
          </a:p>
          <a:p>
            <a:r>
              <a:rPr lang="hr-HR" sz="2000" dirty="0"/>
              <a:t>300.obljetnica postanka današnjih Sesveta i </a:t>
            </a:r>
          </a:p>
          <a:p>
            <a:r>
              <a:rPr lang="hr-HR" sz="2000" dirty="0"/>
              <a:t>110. obljetnica postanka župe</a:t>
            </a:r>
            <a:r>
              <a:rPr lang="hr-HR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Placeholder 4" descr="Image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501" b="19501"/>
          <a:stretch>
            <a:fillRect/>
          </a:stretch>
        </p:blipFill>
        <p:spPr/>
      </p:pic>
      <p:sp>
        <p:nvSpPr>
          <p:cNvPr id="348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29188"/>
            <a:ext cx="6065837" cy="1243012"/>
          </a:xfrm>
        </p:spPr>
        <p:txBody>
          <a:bodyPr/>
          <a:lstStyle/>
          <a:p>
            <a:pPr>
              <a:buFontTx/>
              <a:buChar char="•"/>
            </a:pPr>
            <a:r>
              <a:rPr lang="hr-HR" sz="2000"/>
              <a:t>1997. radionice izrade pisanica voskom</a:t>
            </a:r>
          </a:p>
          <a:p>
            <a:pPr>
              <a:buFontTx/>
              <a:buChar char="•"/>
            </a:pPr>
            <a:r>
              <a:rPr lang="hr-HR" sz="2000"/>
              <a:t>prof.Josip Barlek, kustos Etnografskog muzeja u Zagrebu, slikar Josip Cugovčan te voditeljica Područne škole Anđelka Dergez. </a:t>
            </a:r>
          </a:p>
          <a:p>
            <a:pPr>
              <a:buFontTx/>
              <a:buChar char="•"/>
            </a:pPr>
            <a:r>
              <a:rPr lang="hr-HR" sz="2000"/>
              <a:t> izložba pisanica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71525"/>
          </a:xfrm>
        </p:spPr>
        <p:txBody>
          <a:bodyPr/>
          <a:lstStyle/>
          <a:p>
            <a:pPr algn="ctr"/>
            <a:r>
              <a:rPr lang="hr-HR"/>
              <a:t>Susreti s prijateljskom školom iz Mađarske od 1997.</a:t>
            </a:r>
          </a:p>
        </p:txBody>
      </p:sp>
      <p:pic>
        <p:nvPicPr>
          <p:cNvPr id="35843" name="Picture Placeholder 4" descr="Image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563" r="20563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792288" y="5229200"/>
            <a:ext cx="5486400" cy="936104"/>
          </a:xfrm>
        </p:spPr>
        <p:txBody>
          <a:bodyPr/>
          <a:lstStyle/>
          <a:p>
            <a:pPr algn="ctr"/>
            <a:r>
              <a:rPr lang="hr-HR" dirty="0"/>
              <a:t>2000. dograđena kotlovnica i uvedeno centralno grijanje</a:t>
            </a:r>
          </a:p>
        </p:txBody>
      </p:sp>
      <p:pic>
        <p:nvPicPr>
          <p:cNvPr id="36867" name="Picture Placeholder 4" descr="Image1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09" r="6209"/>
          <a:stretch>
            <a:fillRect/>
          </a:stretch>
        </p:blipFill>
        <p:spPr>
          <a:xfrm>
            <a:off x="1475657" y="612774"/>
            <a:ext cx="6375854" cy="478189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2288" y="5373216"/>
            <a:ext cx="5486400" cy="1008112"/>
          </a:xfrm>
        </p:spPr>
        <p:txBody>
          <a:bodyPr/>
          <a:lstStyle/>
          <a:p>
            <a:pPr algn="ctr"/>
            <a:r>
              <a:rPr lang="hr-HR" dirty="0"/>
              <a:t>2005. – povezivanje sa učenicima američke škole</a:t>
            </a:r>
          </a:p>
        </p:txBody>
      </p:sp>
      <p:pic>
        <p:nvPicPr>
          <p:cNvPr id="37891" name="Picture Placeholder 4" descr="Image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84" r="4584"/>
          <a:stretch>
            <a:fillRect/>
          </a:stretch>
        </p:blipFill>
        <p:spPr>
          <a:xfrm>
            <a:off x="1219465" y="612774"/>
            <a:ext cx="6736911" cy="505268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Posjet obitelji Halusek iz SAD-a našoj školi</a:t>
            </a:r>
          </a:p>
        </p:txBody>
      </p:sp>
      <p:pic>
        <p:nvPicPr>
          <p:cNvPr id="38915" name="Picture Placeholder 4" descr="Image1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909" r="20909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4214813"/>
          </a:xfrm>
        </p:spPr>
        <p:txBody>
          <a:bodyPr/>
          <a:lstStyle/>
          <a:p>
            <a:r>
              <a:rPr lang="hr-HR"/>
              <a:t>NAJVEĆI USPJESI</a:t>
            </a:r>
            <a:br>
              <a:rPr lang="hr-HR"/>
            </a:br>
            <a:br>
              <a:rPr lang="hr-HR"/>
            </a:br>
            <a:r>
              <a:rPr lang="hr-HR"/>
              <a:t>DRŽAVNA PRVENSTVA</a:t>
            </a:r>
            <a:br>
              <a:rPr lang="hr-HR"/>
            </a:br>
            <a:r>
              <a:rPr lang="hr-HR"/>
              <a:t>FIZIKA</a:t>
            </a:r>
            <a:br>
              <a:rPr lang="hr-HR"/>
            </a:br>
            <a:br>
              <a:rPr lang="hr-HR"/>
            </a:br>
            <a:r>
              <a:rPr lang="hr-HR"/>
              <a:t>mentor: dr.sc.Vlado Halusek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10" descr="Image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143000"/>
            <a:ext cx="3214687" cy="4803775"/>
          </a:xfrm>
        </p:spPr>
      </p:pic>
      <p:sp>
        <p:nvSpPr>
          <p:cNvPr id="40963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Ivan Zvonar i Drago Ružman, </a:t>
            </a:r>
            <a:endParaRPr lang="hr-HR"/>
          </a:p>
          <a:p>
            <a:r>
              <a:rPr lang="hr-HR"/>
              <a:t>u</a:t>
            </a:r>
            <a:r>
              <a:rPr lang="en-US"/>
              <a:t> Kaštela</a:t>
            </a:r>
            <a:r>
              <a:rPr lang="hr-HR"/>
              <a:t>ma,</a:t>
            </a:r>
            <a:r>
              <a:rPr lang="en-US"/>
              <a:t>1999.  </a:t>
            </a:r>
            <a:br>
              <a:rPr lang="en-US"/>
            </a:br>
            <a:r>
              <a:rPr lang="en-US"/>
              <a:t>3.mjesto.</a:t>
            </a:r>
            <a:endParaRPr lang="hr-H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r>
              <a:rPr lang="hr-HR" b="1"/>
              <a:t>1830. - godine dobivaju prvu školu, </a:t>
            </a:r>
            <a:r>
              <a:rPr lang="hr-HR"/>
              <a:t> </a:t>
            </a:r>
          </a:p>
          <a:p>
            <a:r>
              <a:rPr lang="hr-HR"/>
              <a:t>do 1850. godine - u sastavu Vojne krajine. broj stanovnika -oko 2000 </a:t>
            </a:r>
          </a:p>
          <a:p>
            <a:r>
              <a:rPr lang="hr-HR" b="1"/>
              <a:t>1885. Sesvete - vlastita župa</a:t>
            </a:r>
          </a:p>
          <a:p>
            <a:r>
              <a:rPr lang="hr-HR" b="1"/>
              <a:t>1895. samostalna općina</a:t>
            </a:r>
          </a:p>
          <a:p>
            <a:r>
              <a:rPr lang="hr-HR" b="1"/>
              <a:t>1911.</a:t>
            </a:r>
            <a:r>
              <a:rPr lang="hr-HR"/>
              <a:t> - poštanski ured. </a:t>
            </a:r>
          </a:p>
          <a:p>
            <a:r>
              <a:rPr lang="hr-HR" b="1"/>
              <a:t>20.11.1997.odluka Hrvatskog Sabora   </a:t>
            </a:r>
          </a:p>
          <a:p>
            <a:pPr>
              <a:buFontTx/>
              <a:buNone/>
            </a:pPr>
            <a:r>
              <a:rPr lang="hr-HR" b="1"/>
              <a:t>    samostalno općinsko mjesto.</a:t>
            </a:r>
            <a:endParaRPr lang="hr-HR"/>
          </a:p>
          <a:p>
            <a:endParaRPr lang="hr-H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Placeholder 6" descr="Image7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76" r="13976"/>
          <a:stretch>
            <a:fillRect/>
          </a:stretch>
        </p:blipFill>
        <p:spPr>
          <a:xfrm>
            <a:off x="1792288" y="612775"/>
            <a:ext cx="5804048" cy="4353036"/>
          </a:xfrm>
        </p:spPr>
      </p:pic>
      <p:sp>
        <p:nvSpPr>
          <p:cNvPr id="41987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43500"/>
            <a:ext cx="5486400" cy="1028700"/>
          </a:xfrm>
        </p:spPr>
        <p:txBody>
          <a:bodyPr/>
          <a:lstStyle/>
          <a:p>
            <a:r>
              <a:rPr lang="hr-HR" sz="1800"/>
              <a:t>2000. godine, Crikvenica</a:t>
            </a:r>
            <a:br>
              <a:rPr lang="hr-HR" sz="1800"/>
            </a:br>
            <a:r>
              <a:rPr lang="hr-HR" sz="1800"/>
              <a:t>Beatrix i Drago Ružman  </a:t>
            </a:r>
            <a:br>
              <a:rPr lang="hr-HR" sz="1800"/>
            </a:br>
            <a:r>
              <a:rPr lang="hr-HR" sz="1800"/>
              <a:t>1. mjesto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/>
          <a:lstStyle/>
          <a:p>
            <a:r>
              <a:rPr lang="en-US" sz="2400"/>
              <a:t>Beatrix-Eszter Ružman i Helena Vlašić </a:t>
            </a:r>
            <a:br>
              <a:rPr lang="hr-HR" sz="2400"/>
            </a:br>
            <a:r>
              <a:rPr lang="hr-HR" sz="2400"/>
              <a:t>2001., Zadar</a:t>
            </a:r>
            <a:br>
              <a:rPr lang="hr-HR" sz="2400"/>
            </a:br>
            <a:r>
              <a:rPr lang="hr-HR" sz="2400"/>
              <a:t>1. mjesto</a:t>
            </a:r>
          </a:p>
        </p:txBody>
      </p:sp>
      <p:pic>
        <p:nvPicPr>
          <p:cNvPr id="43011" name="Content Placeholder 11" descr="Image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204864"/>
            <a:ext cx="6533620" cy="3700116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Placeholder 6" descr="Image1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68" b="2068"/>
          <a:stretch>
            <a:fillRect/>
          </a:stretch>
        </p:blipFill>
        <p:spPr>
          <a:xfrm>
            <a:off x="1792288" y="396751"/>
            <a:ext cx="6380112" cy="4785084"/>
          </a:xfrm>
        </p:spPr>
      </p:pic>
      <p:sp>
        <p:nvSpPr>
          <p:cNvPr id="44035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143500"/>
            <a:ext cx="5486400" cy="1028700"/>
          </a:xfrm>
        </p:spPr>
        <p:txBody>
          <a:bodyPr/>
          <a:lstStyle/>
          <a:p>
            <a:r>
              <a:rPr lang="hr-HR" sz="2000" dirty="0"/>
              <a:t>Marko Derežić i Matija Petrovčić</a:t>
            </a:r>
          </a:p>
          <a:p>
            <a:r>
              <a:rPr lang="hr-HR" sz="2000" dirty="0"/>
              <a:t>2002., Crikvenica</a:t>
            </a:r>
          </a:p>
          <a:p>
            <a:r>
              <a:rPr lang="hr-HR" sz="2000" dirty="0"/>
              <a:t>2.mjesto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Placeholder 4" descr="Image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67" r="6667"/>
          <a:stretch>
            <a:fillRect/>
          </a:stretch>
        </p:blipFill>
        <p:spPr>
          <a:xfrm>
            <a:off x="1403648" y="321295"/>
            <a:ext cx="6408712" cy="4806534"/>
          </a:xfrm>
        </p:spPr>
      </p:pic>
      <p:sp>
        <p:nvSpPr>
          <p:cNvPr id="4505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38" y="5286375"/>
            <a:ext cx="5486400" cy="1357313"/>
          </a:xfrm>
        </p:spPr>
        <p:txBody>
          <a:bodyPr/>
          <a:lstStyle/>
          <a:p>
            <a:r>
              <a:rPr lang="hr-HR" sz="2400"/>
              <a:t>Nikolina Halusek i Patrick Ružman</a:t>
            </a:r>
          </a:p>
          <a:p>
            <a:r>
              <a:rPr lang="hr-HR" sz="2400"/>
              <a:t>2004., Mali Lošinj</a:t>
            </a:r>
            <a:br>
              <a:rPr lang="hr-HR" sz="2400"/>
            </a:br>
            <a:r>
              <a:rPr lang="hr-HR" sz="2400"/>
              <a:t>3. mjesto</a:t>
            </a:r>
          </a:p>
          <a:p>
            <a:r>
              <a:rPr lang="hr-HR"/>
              <a:t> 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Placeholder 4" descr="Image1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61" b="761"/>
          <a:stretch>
            <a:fillRect/>
          </a:stretch>
        </p:blipFill>
        <p:spPr>
          <a:xfrm>
            <a:off x="1115616" y="158515"/>
            <a:ext cx="6768752" cy="5076564"/>
          </a:xfrm>
        </p:spPr>
      </p:pic>
      <p:sp>
        <p:nvSpPr>
          <p:cNvPr id="4608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1008112"/>
          </a:xfrm>
        </p:spPr>
        <p:txBody>
          <a:bodyPr/>
          <a:lstStyle/>
          <a:p>
            <a:r>
              <a:rPr lang="en-US" sz="2000" dirty="0"/>
              <a:t>Margaret </a:t>
            </a:r>
            <a:r>
              <a:rPr lang="en-US" sz="2000" dirty="0" err="1"/>
              <a:t>Ružman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Martina </a:t>
            </a:r>
            <a:r>
              <a:rPr lang="en-US" sz="2000" dirty="0" err="1"/>
              <a:t>Derežić</a:t>
            </a:r>
            <a:endParaRPr lang="hr-HR" sz="2000" dirty="0"/>
          </a:p>
          <a:p>
            <a:r>
              <a:rPr lang="en-US" sz="2000" dirty="0"/>
              <a:t>2006 </a:t>
            </a:r>
            <a:r>
              <a:rPr lang="hr-HR" sz="2000" dirty="0"/>
              <a:t>., Vis</a:t>
            </a:r>
          </a:p>
          <a:p>
            <a:r>
              <a:rPr lang="en-US" sz="2000" dirty="0"/>
              <a:t>1. </a:t>
            </a:r>
            <a:r>
              <a:rPr lang="en-US" sz="2000" dirty="0" err="1"/>
              <a:t>mjesto</a:t>
            </a:r>
            <a:r>
              <a:rPr lang="en-US" sz="2000" dirty="0"/>
              <a:t>. </a:t>
            </a:r>
            <a:endParaRPr lang="hr-HR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r>
              <a:rPr lang="en-US" sz="2000" dirty="0" err="1"/>
              <a:t>Josip</a:t>
            </a:r>
            <a:r>
              <a:rPr lang="en-US" sz="2000" dirty="0"/>
              <a:t> </a:t>
            </a:r>
            <a:r>
              <a:rPr lang="en-US" sz="2000" dirty="0" err="1"/>
              <a:t>Dolček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  </a:t>
            </a:r>
            <a:br>
              <a:rPr lang="en-US" sz="2000" dirty="0"/>
            </a:br>
            <a:r>
              <a:rPr lang="en-US" sz="2000" dirty="0" err="1"/>
              <a:t>Vjekoslav</a:t>
            </a:r>
            <a:r>
              <a:rPr lang="en-US" sz="2000" dirty="0"/>
              <a:t> </a:t>
            </a:r>
            <a:r>
              <a:rPr lang="en-US" sz="2000" dirty="0" err="1"/>
              <a:t>Vidojković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hr-HR" sz="2000" dirty="0"/>
              <a:t>D</a:t>
            </a:r>
            <a:r>
              <a:rPr lang="en-US" sz="2000" dirty="0" err="1"/>
              <a:t>ržavno</a:t>
            </a:r>
            <a:r>
              <a:rPr lang="en-US" sz="2000" dirty="0"/>
              <a:t> </a:t>
            </a:r>
            <a:r>
              <a:rPr lang="en-US" sz="2000" dirty="0" err="1"/>
              <a:t>prvenstv</a:t>
            </a:r>
            <a:r>
              <a:rPr lang="hr-HR" sz="2000" dirty="0"/>
              <a:t>o</a:t>
            </a:r>
            <a:r>
              <a:rPr lang="en-US" sz="2000" dirty="0"/>
              <a:t> u </a:t>
            </a:r>
            <a:r>
              <a:rPr lang="en-US" sz="2000" dirty="0" err="1"/>
              <a:t>šahu</a:t>
            </a:r>
            <a:br>
              <a:rPr lang="en-US" sz="2000" dirty="0"/>
            </a:br>
            <a:r>
              <a:rPr lang="en-US" sz="2000" dirty="0"/>
              <a:t> u </a:t>
            </a:r>
            <a:r>
              <a:rPr lang="en-US" sz="2000" dirty="0" err="1"/>
              <a:t>Karlobagu</a:t>
            </a:r>
            <a:r>
              <a:rPr lang="en-US" sz="2000" dirty="0"/>
              <a:t>, </a:t>
            </a:r>
            <a:r>
              <a:rPr lang="en-US" sz="2000" dirty="0" err="1"/>
              <a:t>travanj</a:t>
            </a:r>
            <a:r>
              <a:rPr lang="en-US" sz="2000" dirty="0"/>
              <a:t> 1999.</a:t>
            </a:r>
            <a:r>
              <a:rPr lang="hr-HR" sz="2000" dirty="0"/>
              <a:t> </a:t>
            </a:r>
            <a:br>
              <a:rPr lang="hr-HR" sz="2000" dirty="0"/>
            </a:br>
            <a:r>
              <a:rPr lang="hr-HR" sz="2000" dirty="0"/>
              <a:t>LIKOVNA SKUPINA – Z.Topolovčan </a:t>
            </a:r>
            <a:br>
              <a:rPr lang="hr-HR" sz="2000" dirty="0"/>
            </a:br>
            <a:r>
              <a:rPr lang="hr-HR" sz="2000" dirty="0"/>
              <a:t>izložbe likovnih radova na određenu temu- uspjeh na državnoj razini- izložba u Mimari</a:t>
            </a:r>
          </a:p>
        </p:txBody>
      </p:sp>
      <p:pic>
        <p:nvPicPr>
          <p:cNvPr id="47107" name="Content Placeholder 12" descr="Image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1373" y="2278063"/>
            <a:ext cx="6699019" cy="338334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6" descr="Image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3617" y="785812"/>
            <a:ext cx="3767402" cy="5235476"/>
          </a:xfrm>
        </p:spPr>
      </p:pic>
      <p:sp>
        <p:nvSpPr>
          <p:cNvPr id="48131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85813"/>
            <a:ext cx="4038600" cy="5340350"/>
          </a:xfrm>
        </p:spPr>
        <p:txBody>
          <a:bodyPr/>
          <a:lstStyle/>
          <a:p>
            <a:r>
              <a:rPr lang="hr-HR" dirty="0"/>
              <a:t>Prva nagrada na županijskom </a:t>
            </a:r>
            <a:br>
              <a:rPr lang="hr-HR" dirty="0"/>
            </a:br>
            <a:r>
              <a:rPr lang="hr-HR" dirty="0"/>
              <a:t>natjecanju Lidrano 2002. u Đurđevcu </a:t>
            </a:r>
          </a:p>
          <a:p>
            <a:r>
              <a:rPr lang="hr-HR" dirty="0"/>
              <a:t>Autorica pjesme "Si so vredni",  Ana Jevtić učenica VII.c , razreda sa svojom mentoricom učiteljicom Marijanom Štefanić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Placeholder 7" descr="nikoli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788" b="2788"/>
          <a:stretch>
            <a:fillRect/>
          </a:stretch>
        </p:blipFill>
        <p:spPr>
          <a:xfrm>
            <a:off x="1331640" y="248637"/>
            <a:ext cx="6336703" cy="4752528"/>
          </a:xfrm>
        </p:spPr>
      </p:pic>
      <p:sp>
        <p:nvSpPr>
          <p:cNvPr id="49155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143500"/>
            <a:ext cx="5486400" cy="1028700"/>
          </a:xfrm>
        </p:spPr>
        <p:txBody>
          <a:bodyPr/>
          <a:lstStyle/>
          <a:p>
            <a:r>
              <a:rPr lang="hr-HR" sz="2000"/>
              <a:t>2002. godine , Rijeka</a:t>
            </a:r>
            <a:br>
              <a:rPr lang="hr-HR" sz="2000"/>
            </a:br>
            <a:r>
              <a:rPr lang="hr-HR" sz="2000"/>
              <a:t>Državno natjecanje iz astronomije</a:t>
            </a:r>
            <a:br>
              <a:rPr lang="hr-HR" sz="2000"/>
            </a:br>
            <a:r>
              <a:rPr lang="hr-HR" sz="2000"/>
              <a:t>Nikolina Halusek </a:t>
            </a:r>
          </a:p>
          <a:p>
            <a:r>
              <a:rPr lang="hr-HR" sz="2000"/>
              <a:t> "Horizontalna sunčana ura".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Valentina</a:t>
            </a:r>
            <a:r>
              <a:rPr lang="en-US" dirty="0"/>
              <a:t> </a:t>
            </a:r>
            <a:r>
              <a:rPr lang="en-US" dirty="0" err="1"/>
              <a:t>Šokec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/>
              <a:t> 2006.  OŠ "</a:t>
            </a:r>
            <a:r>
              <a:rPr lang="en-US" dirty="0" err="1"/>
              <a:t>Đuro</a:t>
            </a:r>
            <a:r>
              <a:rPr lang="en-US" dirty="0"/>
              <a:t> Ester" u </a:t>
            </a:r>
            <a:r>
              <a:rPr lang="en-US" dirty="0" err="1"/>
              <a:t>Koprivnici</a:t>
            </a:r>
            <a:r>
              <a:rPr lang="en-US" dirty="0"/>
              <a:t> </a:t>
            </a:r>
            <a:endParaRPr lang="hr-HR" dirty="0"/>
          </a:p>
          <a:p>
            <a:r>
              <a:rPr lang="en-US" dirty="0" err="1"/>
              <a:t>županijsko</a:t>
            </a:r>
            <a:r>
              <a:rPr lang="en-US" dirty="0"/>
              <a:t> </a:t>
            </a:r>
            <a:r>
              <a:rPr lang="en-US" dirty="0" err="1"/>
              <a:t>natjecanje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geografije</a:t>
            </a:r>
            <a:r>
              <a:rPr lang="en-US" dirty="0"/>
              <a:t> </a:t>
            </a:r>
            <a:br>
              <a:rPr lang="en-US" dirty="0"/>
            </a:b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1</a:t>
            </a:r>
            <a:r>
              <a:rPr lang="en-US" dirty="0"/>
              <a:t>. </a:t>
            </a:r>
            <a:r>
              <a:rPr lang="en-US" dirty="0" err="1"/>
              <a:t>mjesto</a:t>
            </a:r>
            <a:r>
              <a:rPr lang="en-US" dirty="0"/>
              <a:t> </a:t>
            </a:r>
            <a:br>
              <a:rPr lang="en-US" dirty="0"/>
            </a:br>
            <a:endParaRPr lang="hr-HR" dirty="0"/>
          </a:p>
        </p:txBody>
      </p:sp>
      <p:pic>
        <p:nvPicPr>
          <p:cNvPr id="50179" name="Content Placeholder 6" descr="Image1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7" y="300858"/>
            <a:ext cx="3939925" cy="6176719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r>
              <a:rPr lang="hr-HR"/>
              <a:t>NATJEČAJ EKO – FOTKA</a:t>
            </a:r>
            <a:br>
              <a:rPr lang="hr-HR"/>
            </a:br>
            <a:r>
              <a:rPr lang="hr-HR" sz="2800"/>
              <a:t>najuspješnija škola 2003.- 2009.</a:t>
            </a:r>
          </a:p>
        </p:txBody>
      </p:sp>
      <p:pic>
        <p:nvPicPr>
          <p:cNvPr id="51203" name="Content Placeholder 7" descr="Image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928813"/>
            <a:ext cx="6624735" cy="41789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POČETCI ŠKOLSTVA</a:t>
            </a:r>
          </a:p>
        </p:txBody>
      </p:sp>
      <p:pic>
        <p:nvPicPr>
          <p:cNvPr id="6147" name="Content Placeholder 5" descr="Imag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3250" y="2776538"/>
            <a:ext cx="3746500" cy="2171700"/>
          </a:xfrm>
        </p:spPr>
      </p:pic>
      <p:sp>
        <p:nvSpPr>
          <p:cNvPr id="614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21. prosinca 1830. </a:t>
            </a:r>
            <a:r>
              <a:rPr lang="hr-HR"/>
              <a:t>– narodna škola</a:t>
            </a:r>
            <a:r>
              <a:rPr lang="en-US"/>
              <a:t> </a:t>
            </a:r>
            <a:endParaRPr lang="hr-HR"/>
          </a:p>
          <a:p>
            <a:r>
              <a:rPr lang="en-US"/>
              <a:t>odluk</a:t>
            </a:r>
            <a:r>
              <a:rPr lang="hr-HR"/>
              <a:t>a</a:t>
            </a:r>
            <a:r>
              <a:rPr lang="en-US"/>
              <a:t> Carske vlade u Beču (Cuvaj, Povijest školstva I. str.663)</a:t>
            </a:r>
            <a:endParaRPr lang="hr-HR"/>
          </a:p>
          <a:p>
            <a:r>
              <a:rPr lang="en-US"/>
              <a:t> </a:t>
            </a:r>
            <a:r>
              <a:rPr lang="hr-HR"/>
              <a:t>p</a:t>
            </a:r>
            <a:r>
              <a:rPr lang="en-US"/>
              <a:t>rvi učitelji </a:t>
            </a:r>
            <a:r>
              <a:rPr lang="hr-HR"/>
              <a:t>- </a:t>
            </a:r>
            <a:r>
              <a:rPr lang="en-US"/>
              <a:t>oficiri tadašnje krajine </a:t>
            </a:r>
            <a:endParaRPr lang="hr-HR"/>
          </a:p>
          <a:p>
            <a:r>
              <a:rPr lang="hr-HR"/>
              <a:t>seoska kuća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Image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428625"/>
            <a:ext cx="4929188" cy="2935288"/>
          </a:xfrm>
        </p:spPr>
      </p:pic>
      <p:pic>
        <p:nvPicPr>
          <p:cNvPr id="52227" name="Picture 5" descr="Image1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38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Placeholder 6" descr="Image1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9" r="1389"/>
          <a:stretch>
            <a:fillRect/>
          </a:stretch>
        </p:blipFill>
        <p:spPr>
          <a:xfrm>
            <a:off x="500063" y="214313"/>
            <a:ext cx="4802187" cy="3602037"/>
          </a:xfrm>
        </p:spPr>
      </p:pic>
      <p:pic>
        <p:nvPicPr>
          <p:cNvPr id="53251" name="Picture 7" descr="Image9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054350"/>
            <a:ext cx="38576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12" descr="Image1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9672" y="1124744"/>
            <a:ext cx="4116971" cy="4752528"/>
          </a:xfrm>
        </p:spPr>
      </p:pic>
      <p:sp>
        <p:nvSpPr>
          <p:cNvPr id="54275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/>
              <a:t>Ivana Derežić,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r>
              <a:rPr lang="en-US"/>
              <a:t>Županijsko natjecanj</a:t>
            </a:r>
            <a:r>
              <a:rPr lang="hr-HR"/>
              <a:t>e</a:t>
            </a:r>
            <a:r>
              <a:rPr lang="en-US"/>
              <a:t> iz biologije, </a:t>
            </a:r>
            <a:br>
              <a:rPr lang="en-US"/>
            </a:br>
            <a:r>
              <a:rPr lang="en-US"/>
              <a:t>2007. u Sokolovcu </a:t>
            </a:r>
            <a:br>
              <a:rPr lang="en-US" b="1"/>
            </a:br>
            <a:r>
              <a:rPr lang="hr-HR" b="1"/>
              <a:t>1</a:t>
            </a:r>
            <a:r>
              <a:rPr lang="en-US" b="1"/>
              <a:t>. mjesto</a:t>
            </a:r>
            <a:br>
              <a:rPr lang="en-US"/>
            </a:br>
            <a:endParaRPr lang="hr-H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8"/>
          <p:cNvSpPr>
            <a:spLocks noGrp="1"/>
          </p:cNvSpPr>
          <p:nvPr>
            <p:ph type="title"/>
          </p:nvPr>
        </p:nvSpPr>
        <p:spPr>
          <a:xfrm>
            <a:off x="457200" y="-142875"/>
            <a:ext cx="8229600" cy="1627659"/>
          </a:xfrm>
        </p:spPr>
        <p:txBody>
          <a:bodyPr/>
          <a:lstStyle/>
          <a:p>
            <a:br>
              <a:rPr lang="en-US" b="1" dirty="0"/>
            </a:br>
            <a:r>
              <a:rPr lang="en-US" sz="2000" b="1" dirty="0"/>
              <a:t>1.  </a:t>
            </a:r>
            <a:r>
              <a:rPr lang="hr-HR" sz="2000" b="1" dirty="0"/>
              <a:t>mjesto</a:t>
            </a:r>
            <a:r>
              <a:rPr lang="en-US" sz="2000" b="1" dirty="0"/>
              <a:t> </a:t>
            </a:r>
            <a:r>
              <a:rPr lang="hr-HR" sz="2000" b="1" dirty="0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županijskom</a:t>
            </a:r>
            <a:r>
              <a:rPr lang="en-US" sz="2000" b="1" dirty="0"/>
              <a:t> </a:t>
            </a:r>
            <a:r>
              <a:rPr lang="en-US" sz="2000" b="1" dirty="0" err="1"/>
              <a:t>natjecanju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vjeronauka</a:t>
            </a:r>
            <a:r>
              <a:rPr lang="en-US" sz="2000" b="1" dirty="0"/>
              <a:t>,  </a:t>
            </a:r>
            <a:br>
              <a:rPr lang="hr-HR" sz="2000" b="1" dirty="0"/>
            </a:br>
            <a:r>
              <a:rPr lang="en-US" sz="2000" b="1" dirty="0"/>
              <a:t>2008. u </a:t>
            </a:r>
            <a:r>
              <a:rPr lang="en-US" sz="2000" b="1" dirty="0" err="1"/>
              <a:t>Rasinji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en-US" sz="1600" dirty="0"/>
              <a:t>Petra </a:t>
            </a:r>
            <a:r>
              <a:rPr lang="en-US" sz="1600" dirty="0" err="1"/>
              <a:t>Troha</a:t>
            </a:r>
            <a:r>
              <a:rPr lang="en-US" sz="1600" dirty="0"/>
              <a:t>, </a:t>
            </a:r>
            <a:r>
              <a:rPr lang="en-US" sz="1600" dirty="0" err="1"/>
              <a:t>Lucija</a:t>
            </a:r>
            <a:r>
              <a:rPr lang="en-US" sz="1600" dirty="0"/>
              <a:t> </a:t>
            </a:r>
            <a:r>
              <a:rPr lang="en-US" sz="1600" dirty="0" err="1"/>
              <a:t>Puača</a:t>
            </a:r>
            <a:r>
              <a:rPr lang="en-US" sz="1600" dirty="0"/>
              <a:t>, </a:t>
            </a:r>
            <a:br>
              <a:rPr lang="en-US" sz="1600" dirty="0"/>
            </a:br>
            <a:r>
              <a:rPr lang="en-US" sz="1600" dirty="0"/>
              <a:t>Marina </a:t>
            </a:r>
            <a:r>
              <a:rPr lang="en-US" sz="1600" dirty="0" err="1"/>
              <a:t>Šerbeđija</a:t>
            </a:r>
            <a:r>
              <a:rPr lang="en-US" sz="1600" dirty="0"/>
              <a:t>, </a:t>
            </a:r>
            <a:r>
              <a:rPr lang="en-US" sz="1600" dirty="0" err="1"/>
              <a:t>Valentina</a:t>
            </a:r>
            <a:r>
              <a:rPr lang="en-US" sz="1600" dirty="0"/>
              <a:t>  </a:t>
            </a:r>
            <a:r>
              <a:rPr lang="en-US" sz="1600" dirty="0" err="1"/>
              <a:t>Šokec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 err="1"/>
              <a:t>uz</a:t>
            </a:r>
            <a:r>
              <a:rPr lang="en-US" sz="1600" dirty="0"/>
              <a:t> </a:t>
            </a:r>
            <a:r>
              <a:rPr lang="en-US" sz="1600" dirty="0" err="1"/>
              <a:t>vodstvo</a:t>
            </a:r>
            <a:r>
              <a:rPr lang="en-US" sz="1600" dirty="0"/>
              <a:t> </a:t>
            </a:r>
            <a:r>
              <a:rPr lang="en-US" sz="1600" dirty="0" err="1"/>
              <a:t>mentorice</a:t>
            </a:r>
            <a:r>
              <a:rPr lang="en-US" sz="1600" dirty="0"/>
              <a:t> </a:t>
            </a:r>
            <a:r>
              <a:rPr lang="en-US" sz="1600" dirty="0" err="1"/>
              <a:t>s.Karmen</a:t>
            </a:r>
            <a:r>
              <a:rPr lang="en-US" sz="1600" dirty="0"/>
              <a:t> </a:t>
            </a:r>
            <a:r>
              <a:rPr lang="en-US" sz="1600" dirty="0" err="1"/>
              <a:t>Hajdinjak</a:t>
            </a:r>
            <a:r>
              <a:rPr lang="en-US" sz="1600" dirty="0"/>
              <a:t>. </a:t>
            </a:r>
            <a:endParaRPr lang="hr-HR" sz="1600" dirty="0"/>
          </a:p>
        </p:txBody>
      </p:sp>
      <p:pic>
        <p:nvPicPr>
          <p:cNvPr id="55299" name="Content Placeholder 10" descr="Image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19186" y="1844824"/>
            <a:ext cx="5796556" cy="49431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57275"/>
          </a:xfrm>
        </p:spPr>
        <p:txBody>
          <a:bodyPr/>
          <a:lstStyle/>
          <a:p>
            <a:r>
              <a:rPr lang="hr-HR"/>
              <a:t>2011. – vijest o osamostaljenju škole</a:t>
            </a:r>
            <a:br>
              <a:rPr lang="hr-HR"/>
            </a:br>
            <a:r>
              <a:rPr lang="hr-HR"/>
              <a:t>2014. – iščekivanje ostvarenja ove težnje</a:t>
            </a:r>
          </a:p>
        </p:txBody>
      </p:sp>
      <p:pic>
        <p:nvPicPr>
          <p:cNvPr id="56323" name="Picture Placeholder 6" descr="Image8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09" r="8009"/>
          <a:stretch>
            <a:fillRect/>
          </a:stretch>
        </p:blipFill>
        <p:spPr>
          <a:xfrm>
            <a:off x="1619672" y="612775"/>
            <a:ext cx="5659016" cy="424426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Placeholder 8" descr="Image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92" r="2592"/>
          <a:stretch>
            <a:fillRect/>
          </a:stretch>
        </p:blipFill>
        <p:spPr/>
      </p:pic>
      <p:sp>
        <p:nvSpPr>
          <p:cNvPr id="5734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000625"/>
            <a:ext cx="5486400" cy="1171575"/>
          </a:xfrm>
        </p:spPr>
        <p:txBody>
          <a:bodyPr/>
          <a:lstStyle/>
          <a:p>
            <a:r>
              <a:rPr lang="hr-HR" sz="2000" b="1" dirty="0"/>
              <a:t>Marta Rep i Krunoslav  Matočec sa učiteljem fizike Vladom Halusekom u emisiji HRT-a Školski sat, 2012.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BROJ UČENIKA KROZ GODINE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503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                       </a:t>
                      </a:r>
                      <a:r>
                        <a:rPr lang="hr-HR" b="1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GODINA</a:t>
                      </a:r>
                      <a:endParaRPr lang="hr-H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              </a:t>
                      </a:r>
                      <a:r>
                        <a:rPr lang="hr-HR" b="0" dirty="0"/>
                        <a:t>BROJ UČENIKA</a:t>
                      </a:r>
                      <a:endParaRPr lang="hr-H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1952.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1971.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302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1975.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1980.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1985.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1990.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1995.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2000.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2005.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2010.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2014.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b="0" dirty="0">
                          <a:latin typeface="+mn-lt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kraju...što se uvjeta rada tuiče ne možemo reći da nismo zadovoljni</a:t>
            </a:r>
          </a:p>
          <a:p>
            <a:r>
              <a:rPr lang="hr-HR" dirty="0"/>
              <a:t>-nedostaje na m prostor (2 smjene)</a:t>
            </a:r>
          </a:p>
          <a:p>
            <a:r>
              <a:rPr lang="hr-HR" dirty="0"/>
              <a:t>Općina – od 1997. većinu adaptacija i obnavljanja financira</a:t>
            </a:r>
          </a:p>
          <a:p>
            <a:r>
              <a:rPr lang="hr-HR" dirty="0"/>
              <a:t>Zamjena rasvjete, potpuno opremanje inform.učionice</a:t>
            </a:r>
          </a:p>
          <a:p>
            <a:r>
              <a:rPr lang="hr-HR" dirty="0"/>
              <a:t>Kupnja udžbenika, opremanje uč.laptopom i projektorom..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Mi smo zahvalni i očekujemo spremnost i dalje sudjelovati u poboljšanju tih uvjeta rada i od strane općine, a i ministarstva te se nadamo boljim vremenima.</a:t>
            </a:r>
          </a:p>
          <a:p>
            <a:endParaRPr lang="hr-HR" dirty="0"/>
          </a:p>
          <a:p>
            <a:r>
              <a:rPr lang="hr-HR" dirty="0"/>
              <a:t>Hvala na slušanju ... Srdačan pozdrav i želim vam ugodno i mirno poslijepodne.</a:t>
            </a:r>
          </a:p>
          <a:p>
            <a:r>
              <a:rPr lang="hr-HR"/>
              <a:t>Do slušanja...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KVIZ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1. Koje godine se prvi put spominje škola u Podravskim Sesvetama?</a:t>
            </a:r>
          </a:p>
          <a:p>
            <a:endParaRPr lang="hr-HR"/>
          </a:p>
          <a:p>
            <a:r>
              <a:rPr lang="hr-HR"/>
              <a:t>2. Koliko je školskih zgrada bilo sveukupno?</a:t>
            </a:r>
          </a:p>
          <a:p>
            <a:endParaRPr lang="hr-HR"/>
          </a:p>
          <a:p>
            <a:r>
              <a:rPr lang="hr-HR"/>
              <a:t>3. Što je prvi puta prikazano u prostrijama škole 1947.godine?</a:t>
            </a:r>
          </a:p>
          <a:p>
            <a:endParaRPr lang="hr-HR"/>
          </a:p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Image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78" r="11378"/>
          <a:stretch>
            <a:fillRect/>
          </a:stretch>
        </p:blipFill>
        <p:spPr/>
      </p:pic>
      <p:sp>
        <p:nvSpPr>
          <p:cNvPr id="7171" name="Text Placeholder 5"/>
          <p:cNvSpPr>
            <a:spLocks noGrp="1"/>
          </p:cNvSpPr>
          <p:nvPr>
            <p:ph type="body" sz="half" idx="2"/>
          </p:nvPr>
        </p:nvSpPr>
        <p:spPr>
          <a:xfrm>
            <a:off x="1571625" y="5367338"/>
            <a:ext cx="6715125" cy="804862"/>
          </a:xfrm>
        </p:spPr>
        <p:txBody>
          <a:bodyPr/>
          <a:lstStyle/>
          <a:p>
            <a:r>
              <a:rPr lang="en-US" sz="1800"/>
              <a:t>1840. </a:t>
            </a:r>
            <a:r>
              <a:rPr lang="hr-HR" sz="1800"/>
              <a:t> u</a:t>
            </a:r>
            <a:r>
              <a:rPr lang="en-US" sz="1800"/>
              <a:t>lic</a:t>
            </a:r>
            <a:r>
              <a:rPr lang="hr-HR" sz="1800"/>
              <a:t>a </a:t>
            </a:r>
            <a:r>
              <a:rPr lang="en-US" sz="1800"/>
              <a:t>Prva Numera</a:t>
            </a:r>
            <a:endParaRPr lang="hr-HR" sz="1800"/>
          </a:p>
          <a:p>
            <a:r>
              <a:rPr lang="hr-HR" sz="1800"/>
              <a:t>1850. – Franjo Podel – 104 učenika (</a:t>
            </a:r>
            <a:r>
              <a:rPr lang="en-US" sz="1800"/>
              <a:t>Lib.men. župe Kloštar).</a:t>
            </a:r>
            <a:endParaRPr lang="hr-HR" sz="1800"/>
          </a:p>
          <a:p>
            <a:r>
              <a:rPr lang="hr-HR" sz="1800"/>
              <a:t>1886. – dograđena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r>
              <a:rPr lang="hr-HR"/>
              <a:t>4. Koju obljetnicu osmogodišnjeg školovanja slavimo ovih dana?</a:t>
            </a:r>
          </a:p>
          <a:p>
            <a:endParaRPr lang="hr-HR"/>
          </a:p>
          <a:p>
            <a:r>
              <a:rPr lang="hr-HR"/>
              <a:t>5. Na kakvoj olimpijadi su desetljećima sudjelovali naši učenici?</a:t>
            </a:r>
          </a:p>
          <a:p>
            <a:endParaRPr lang="hr-HR"/>
          </a:p>
          <a:p>
            <a:r>
              <a:rPr lang="hr-HR"/>
              <a:t>6. Kako se zove učitelj koji je osnovao Stare sportove, Dramsku sekciju te vodio knjižnicu?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r>
              <a:rPr lang="hr-HR"/>
              <a:t>7. S kojim državama smo ostvarili kontakte i prijateljske veze?</a:t>
            </a:r>
          </a:p>
          <a:p>
            <a:r>
              <a:rPr lang="hr-HR"/>
              <a:t>8. Iz kojeg predmeta imamo najveći uspjeh na državnoj razini i tko je bio mentor tih učenika?</a:t>
            </a:r>
          </a:p>
          <a:p>
            <a:r>
              <a:rPr lang="hr-HR"/>
              <a:t>9. Kako se zove natječaj fotografije gdje su naši učenici godinama ostvarivali izvrsne rezultate?</a:t>
            </a:r>
          </a:p>
          <a:p>
            <a:r>
              <a:rPr lang="hr-HR"/>
              <a:t>10. U kojoj emisiji su gostovali naši učenici i njihov učitelj 2012.godine?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6000"/>
          </a:p>
          <a:p>
            <a:pPr algn="ctr"/>
            <a:r>
              <a:rPr lang="hr-HR" sz="6000"/>
              <a:t>Hvala na pažnji!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Placeholder 4" descr="Image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36" r="8836"/>
          <a:stretch>
            <a:fillRect/>
          </a:stretch>
        </p:blipFill>
        <p:spPr/>
      </p:pic>
      <p:sp>
        <p:nvSpPr>
          <p:cNvPr id="819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29188"/>
            <a:ext cx="5994400" cy="1243012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/>
              <a:t>1911. </a:t>
            </a:r>
            <a:r>
              <a:rPr lang="hr-HR" sz="2000"/>
              <a:t>bikarnica</a:t>
            </a:r>
            <a:r>
              <a:rPr lang="en-US" sz="2000"/>
              <a:t> –</a:t>
            </a:r>
            <a:r>
              <a:rPr lang="hr-HR" sz="2000"/>
              <a:t>pretvorena</a:t>
            </a:r>
            <a:r>
              <a:rPr lang="en-US" sz="2000"/>
              <a:t> u školu, a bikarnica premještena u Kladje</a:t>
            </a:r>
            <a:endParaRPr lang="hr-HR" sz="2000"/>
          </a:p>
          <a:p>
            <a:pPr>
              <a:buFontTx/>
              <a:buChar char="•"/>
            </a:pPr>
            <a:r>
              <a:rPr lang="en-US" sz="2000"/>
              <a:t> 8.12.1911.</a:t>
            </a:r>
            <a:r>
              <a:rPr lang="hr-HR" sz="2000"/>
              <a:t> otvorena škola </a:t>
            </a:r>
            <a:r>
              <a:rPr lang="en-US" sz="2000"/>
              <a:t> (spom.str.98; P.Cvekan; Podravske Sesvete – selo i župa, 1994.)</a:t>
            </a:r>
            <a:endParaRPr lang="hr-HR" sz="2000"/>
          </a:p>
          <a:p>
            <a:r>
              <a:rPr lang="en-US"/>
              <a:t> </a:t>
            </a:r>
            <a:endParaRPr lang="hr-H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Placeholder 4" descr="Image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99" b="2499"/>
          <a:stretch>
            <a:fillRect/>
          </a:stretch>
        </p:blipFill>
        <p:spPr/>
      </p:pic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57750"/>
            <a:ext cx="6065837" cy="1314450"/>
          </a:xfrm>
        </p:spPr>
        <p:txBody>
          <a:bodyPr/>
          <a:lstStyle/>
          <a:p>
            <a:r>
              <a:rPr lang="hr-HR" sz="2000"/>
              <a:t>1930. – škola u Mekišu</a:t>
            </a:r>
          </a:p>
          <a:p>
            <a:r>
              <a:rPr lang="hr-HR" sz="2000"/>
              <a:t>1956. – upravitelj  Zvonimir Dorogi – vodi detaljnu spomenicu</a:t>
            </a:r>
          </a:p>
          <a:p>
            <a:r>
              <a:rPr lang="hr-HR" sz="2000"/>
              <a:t>1962. –ukidanje škole </a:t>
            </a:r>
          </a:p>
          <a:p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4" descr="Image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660" r="12660"/>
          <a:stretch>
            <a:fillRect/>
          </a:stretch>
        </p:blipFill>
        <p:spPr>
          <a:xfrm>
            <a:off x="1343025" y="612775"/>
            <a:ext cx="6586538" cy="44815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11813</TotalTime>
  <Words>1208</Words>
  <Application>Microsoft Office PowerPoint</Application>
  <PresentationFormat>Prikaz na zaslonu (4:3)</PresentationFormat>
  <Paragraphs>167</Paragraphs>
  <Slides>62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62</vt:i4>
      </vt:variant>
    </vt:vector>
  </HeadingPairs>
  <TitlesOfParts>
    <vt:vector size="64" baseType="lpstr">
      <vt:lpstr>Arial</vt:lpstr>
      <vt:lpstr>Diseño predeterminado</vt:lpstr>
      <vt:lpstr>Povijest školstva u Podravskim Sesvetama</vt:lpstr>
      <vt:lpstr>PowerPoint prezentacija</vt:lpstr>
      <vt:lpstr>Kratka povijest Podravskih Sesveta</vt:lpstr>
      <vt:lpstr>PowerPoint prezentacija</vt:lpstr>
      <vt:lpstr>POČETCI ŠKOLSTVA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1955. – preuređeni zadružni dom – škola </vt:lpstr>
      <vt:lpstr>generacija 1948. fotografirano 1958.  učiteljica Marija Jagić  </vt:lpstr>
      <vt:lpstr>PowerPoint prezentacija</vt:lpstr>
      <vt:lpstr>PowerPoint prezentacija</vt:lpstr>
      <vt:lpstr>PowerPoint prezentacija</vt:lpstr>
      <vt:lpstr>Susreti pionira, omladinaca i pripadnika JNA</vt:lpstr>
      <vt:lpstr>PowerPoint prezentacija</vt:lpstr>
      <vt:lpstr>      Održavanje brojnih radnih akcija</vt:lpstr>
      <vt:lpstr>PowerPoint prezentacija</vt:lpstr>
      <vt:lpstr>Olimpijade Starih sportova</vt:lpstr>
      <vt:lpstr>PowerPoint prezentacija</vt:lpstr>
      <vt:lpstr>PowerPoint prezentacija</vt:lpstr>
      <vt:lpstr>1981. – obnavljanje školske zgrade</vt:lpstr>
      <vt:lpstr>1980. –Fašenkijada u Kalinovcu</vt:lpstr>
      <vt:lpstr>VAŽNIJI DOGAĐAJI posjet ministrice Ljilje Vokić i generala Markača 1996.god.  prilikom otvorenja MŠ Kloštar Podravski </vt:lpstr>
      <vt:lpstr>PowerPoint prezentacija</vt:lpstr>
      <vt:lpstr>PowerPoint prezentacija</vt:lpstr>
      <vt:lpstr>Susreti s prijateljskom školom iz Mađarske od 1997.</vt:lpstr>
      <vt:lpstr>2000. dograđena kotlovnica i uvedeno centralno grijanje</vt:lpstr>
      <vt:lpstr>2005. – povezivanje sa učenicima američke škole</vt:lpstr>
      <vt:lpstr>Posjet obitelji Halusek iz SAD-a našoj školi</vt:lpstr>
      <vt:lpstr>NAJVEĆI USPJESI  DRŽAVNA PRVENSTVA FIZIKA  mentor: dr.sc.Vlado Halusek</vt:lpstr>
      <vt:lpstr>PowerPoint prezentacija</vt:lpstr>
      <vt:lpstr>PowerPoint prezentacija</vt:lpstr>
      <vt:lpstr>Beatrix-Eszter Ružman i Helena Vlašić  2001., Zadar 1. mjesto</vt:lpstr>
      <vt:lpstr>PowerPoint prezentacija</vt:lpstr>
      <vt:lpstr>PowerPoint prezentacija</vt:lpstr>
      <vt:lpstr>PowerPoint prezentacija</vt:lpstr>
      <vt:lpstr>Josip Dolček i   Vjekoslav Vidojković,  Državno prvenstvo u šahu  u Karlobagu, travanj 1999.  LIKOVNA SKUPINA – Z.Topolovčan  izložbe likovnih radova na određenu temu- uspjeh na državnoj razini- izložba u Mimari</vt:lpstr>
      <vt:lpstr>PowerPoint prezentacija</vt:lpstr>
      <vt:lpstr>PowerPoint prezentacija</vt:lpstr>
      <vt:lpstr>PowerPoint prezentacija</vt:lpstr>
      <vt:lpstr>NATJEČAJ EKO – FOTKA najuspješnija škola 2003.- 2009.</vt:lpstr>
      <vt:lpstr>PowerPoint prezentacija</vt:lpstr>
      <vt:lpstr>PowerPoint prezentacija</vt:lpstr>
      <vt:lpstr>PowerPoint prezentacija</vt:lpstr>
      <vt:lpstr> 1.  mjesto na županijskom natjecanju iz vjeronauka,   2008. u Rasinji. Petra Troha, Lucija Puača,  Marina Šerbeđija, Valentina  Šokec, uz vodstvo mentorice s.Karmen Hajdinjak. </vt:lpstr>
      <vt:lpstr>2011. – vijest o osamostaljenju škole 2014. – iščekivanje ostvarenja ove težnje</vt:lpstr>
      <vt:lpstr>PowerPoint prezentacija</vt:lpstr>
      <vt:lpstr>BROJ UČENIKA KROZ GODINE</vt:lpstr>
      <vt:lpstr>PowerPoint prezentacija</vt:lpstr>
      <vt:lpstr>PowerPoint prezentacija</vt:lpstr>
      <vt:lpstr>KVIZ</vt:lpstr>
      <vt:lpstr>PowerPoint prezentacija</vt:lpstr>
      <vt:lpstr>PowerPoint prezentacija</vt:lpstr>
      <vt:lpstr>PowerPoint prezentacija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Renata Bratanović Palaić</cp:lastModifiedBy>
  <cp:revision>780</cp:revision>
  <dcterms:created xsi:type="dcterms:W3CDTF">2010-05-23T14:28:12Z</dcterms:created>
  <dcterms:modified xsi:type="dcterms:W3CDTF">2022-06-11T13:46:14Z</dcterms:modified>
</cp:coreProperties>
</file>