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57" autoAdjust="0"/>
  </p:normalViewPr>
  <p:slideViewPr>
    <p:cSldViewPr>
      <p:cViewPr varScale="1">
        <p:scale>
          <a:sx n="74" d="100"/>
          <a:sy n="74" d="100"/>
        </p:scale>
        <p:origin x="171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696D01-24DE-48B4-B4FF-227C12FAA2E7}" type="datetimeFigureOut">
              <a:rPr lang="hr-HR" smtClean="0"/>
              <a:pPr/>
              <a:t>11.6.2022.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FE1255-74F8-4ED0-9439-B9854F21AD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NEMA VIŠE LOŠIH OCJENA</a:t>
            </a:r>
            <a:br>
              <a:rPr lang="hr-HR" dirty="0"/>
            </a:br>
            <a:r>
              <a:rPr lang="hr-HR" dirty="0"/>
              <a:t>Kako to ostvariti?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Renata Bratanović </a:t>
            </a:r>
            <a:r>
              <a:rPr lang="hr-HR" dirty="0"/>
              <a:t>Palaić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MJESTO ZA UČENJE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uči uvijek </a:t>
            </a:r>
            <a:r>
              <a:rPr lang="hr-HR" b="1" dirty="0"/>
              <a:t>na istom mjestu</a:t>
            </a:r>
            <a:r>
              <a:rPr lang="hr-HR" dirty="0"/>
              <a:t>, za radnim stolom </a:t>
            </a:r>
          </a:p>
          <a:p>
            <a:r>
              <a:rPr lang="hr-HR" dirty="0"/>
              <a:t>na radnom stolu drži samo stvari za učenje</a:t>
            </a:r>
          </a:p>
          <a:p>
            <a:r>
              <a:rPr lang="hr-HR" dirty="0"/>
              <a:t>Knjige i bilježnice za svaki predmet trebaju imati svoje posebno mjesto</a:t>
            </a:r>
            <a:endParaRPr lang="en-US" dirty="0"/>
          </a:p>
          <a:p>
            <a:endParaRPr lang="hr-HR" dirty="0"/>
          </a:p>
        </p:txBody>
      </p:sp>
      <p:pic>
        <p:nvPicPr>
          <p:cNvPr id="6" name="Picture 8" descr="sto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95072" y="1600200"/>
            <a:ext cx="3649655" cy="4724400"/>
          </a:xfrm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NAPRAVI PLAN UČENJA!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r>
              <a:rPr lang="pl-PL" sz="2400" b="1" dirty="0"/>
              <a:t>upisuj sve svoje obaveze (zadaće, ispite) u tjedni raspored i drži ga na mjestu na kojem učiš</a:t>
            </a:r>
          </a:p>
          <a:p>
            <a:endParaRPr lang="pl-PL" sz="2400" b="1" dirty="0"/>
          </a:p>
          <a:p>
            <a:endParaRPr lang="en-US" b="1" dirty="0"/>
          </a:p>
          <a:p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2286000" y="3008885"/>
            <a:ext cx="4572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63688" y="2276872"/>
          <a:ext cx="6096000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PON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UTO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SRI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ČET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PET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Hrv</a:t>
                      </a: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Wingdings" pitchFamily="2" charset="2"/>
                        </a:rPr>
                        <a:t>d.z.</a:t>
                      </a: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Wingdings" pitchFamily="2" charset="2"/>
                        </a:rPr>
                        <a:t>vježbenica</a:t>
                      </a:r>
                      <a:r>
                        <a:rPr kumimoji="0" lang="hr-H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Wingdings" pitchFamily="2" charset="2"/>
                        </a:rPr>
                        <a:t> </a:t>
                      </a: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  <a:sym typeface="Wingdings" pitchFamily="2" charset="2"/>
                        </a:rPr>
                        <a:t>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Eng</a:t>
                      </a:r>
                      <a:endParaRPr kumimoji="0" lang="hr-H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Zem</a:t>
                      </a:r>
                      <a:endParaRPr kumimoji="0" lang="hr-H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Vjer</a:t>
                      </a:r>
                      <a:endParaRPr kumimoji="0" lang="hr-H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Pov</a:t>
                      </a:r>
                      <a:endParaRPr kumimoji="0" lang="hr-H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Mat</a:t>
                      </a:r>
                      <a:endParaRPr kumimoji="0" lang="hr-H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Wingdings" pitchFamily="2" charset="2"/>
                        </a:rPr>
                        <a:t>d.z. zbirka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  <a:sym typeface="Wingdings" pitchFamily="2" charset="2"/>
                        </a:rPr>
                        <a:t>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Hrv</a:t>
                      </a:r>
                      <a:endParaRPr kumimoji="0" lang="hr-H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Mat</a:t>
                      </a:r>
                      <a:endParaRPr kumimoji="0" lang="hr-H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Ispit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Pri</a:t>
                      </a:r>
                      <a:endParaRPr kumimoji="0" lang="hr-H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Pročitati lekciju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Mat</a:t>
                      </a:r>
                      <a:endParaRPr kumimoji="0" lang="hr-H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pita</a:t>
                      </a:r>
                      <a:endParaRPr kumimoji="0" lang="hr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  <a:sym typeface="Wingdings" pitchFamily="2" charset="2"/>
                        </a:rPr>
                        <a:t>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Hrv</a:t>
                      </a:r>
                      <a:endParaRPr kumimoji="0" lang="hr-H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Pov</a:t>
                      </a:r>
                      <a:endParaRPr kumimoji="0" lang="hr-H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Hrv</a:t>
                      </a:r>
                      <a:endParaRPr kumimoji="0" lang="hr-H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Zem</a:t>
                      </a:r>
                      <a:endParaRPr kumimoji="0" lang="hr-H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Tzk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oprema</a:t>
                      </a:r>
                      <a:endParaRPr kumimoji="0" lang="hr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  <a:sym typeface="Wingdings" pitchFamily="2" charset="2"/>
                        </a:rPr>
                        <a:t>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Vjer</a:t>
                      </a:r>
                      <a:endParaRPr kumimoji="0" lang="hr-H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Lik</a:t>
                      </a:r>
                      <a:endParaRPr kumimoji="0" lang="hr-H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Kolaž, škare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Eng</a:t>
                      </a:r>
                      <a:endParaRPr kumimoji="0" lang="hr-H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Tzk</a:t>
                      </a:r>
                      <a:endParaRPr kumimoji="0" lang="hr-H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□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2"/>
                </a:solidFill>
                <a:cs typeface="Times New Roman" pitchFamily="18" charset="0"/>
              </a:rPr>
              <a:t>NA TRAGU IZGUBLJENOM VREMENU...</a:t>
            </a:r>
            <a:br>
              <a:rPr lang="en-US" dirty="0">
                <a:solidFill>
                  <a:schemeClr val="accent2"/>
                </a:solidFill>
              </a:rPr>
            </a:br>
            <a:endParaRPr lang="hr-HR" dirty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68413"/>
          <a:ext cx="86868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Prečesto i predugo telefoniram s prijateljima</a:t>
                      </a:r>
                      <a:endParaRPr kumimoji="0" 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Provodim previše vremena pred televizorom / kompjuterom</a:t>
                      </a:r>
                      <a:endParaRPr kumimoji="0" 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Stalno nešto drugo radim da bih izbjegao/la učenje (šetnja s psom, odlazak u dućan, čitanje časopisa)</a:t>
                      </a:r>
                      <a:endParaRPr kumimoji="0" 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Imam puno hobija, pa jedva stignem nešto napraviti za školu. </a:t>
                      </a:r>
                      <a:endParaRPr kumimoji="0" 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Često mi se događa da gubim vrijeme na traženje stvari, jer ih ne držim uredno. 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Stalno me prekidaju (ukućani, telefon) </a:t>
                      </a:r>
                      <a:endParaRPr kumimoji="0" 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Volim učiti uz glazbu; to me ometa pa duže učim. 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Krenem na učenje bez da unaprijed razmislim i isplaniram koje predmete moram učiti, kojim ću to redom učiniti, koliko mi vremena treba za nešto...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Često odgađam učenje, a to me opterećuje i onda mi je još teže početi. </a:t>
                      </a:r>
                      <a:endParaRPr kumimoji="0" 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dugo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radim nevažne zadatke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 premalo ono što je stvarno važno naučiti.</a:t>
                      </a:r>
                      <a:endParaRPr kumimoji="0" 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Učim u zadnji čas, pa ne stižem dobro naučiti. </a:t>
                      </a:r>
                      <a:endParaRPr kumimoji="0" 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PRIPREMA ZA UČENJE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hr-HR" b="1" dirty="0"/>
              <a:t>Nakon dolaska iz škole: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dirty="0"/>
              <a:t>Odmah pogledaj raspored za sljedeći dan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dirty="0"/>
              <a:t>Na stol poslaži knjige i bilježnice iz predmeta iz kojih imaš zadaću ili trebaš učiti (ostale spremi u torbu)  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dirty="0"/>
              <a:t>Odmori se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dirty="0"/>
              <a:t>Prije učenja pripremi sav pribor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dirty="0"/>
              <a:t>Odluči kojim ćeš redom učiti - počni s učenjem najtežih predmeta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dirty="0"/>
              <a:t>Kad završiš s nekim predmetom, knjigu i bilježnicu stavi u torbu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UČI SA STANKAMA!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843264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b="1" dirty="0"/>
              <a:t>uči 35-55 min </a:t>
            </a:r>
            <a:r>
              <a:rPr lang="pl-PL" b="1" dirty="0">
                <a:latin typeface="Arial" charset="0"/>
              </a:rPr>
              <a:t>→</a:t>
            </a:r>
            <a:r>
              <a:rPr lang="pl-PL" b="1" dirty="0"/>
              <a:t> odmor (do 15 min)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b="1" dirty="0"/>
          </a:p>
          <a:p>
            <a:pPr>
              <a:lnSpc>
                <a:spcPct val="90000"/>
              </a:lnSpc>
            </a:pPr>
            <a:r>
              <a:rPr lang="pl-PL" b="1" dirty="0"/>
              <a:t>ako je lekcija velika, podijeli je na nekoliko dijelova (poslije svakog dijela-kratka stanka)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b="1" dirty="0"/>
          </a:p>
          <a:p>
            <a:pPr>
              <a:lnSpc>
                <a:spcPct val="90000"/>
              </a:lnSpc>
            </a:pPr>
            <a:r>
              <a:rPr lang="pl-PL" b="1" dirty="0"/>
              <a:t>prije spavanja - ponovi najvažnije</a:t>
            </a:r>
          </a:p>
          <a:p>
            <a:endParaRPr lang="hr-HR" dirty="0"/>
          </a:p>
        </p:txBody>
      </p:sp>
      <p:pic>
        <p:nvPicPr>
          <p:cNvPr id="6" name="Content Placeholder 5" descr="sat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76937" y="2204864"/>
            <a:ext cx="2471673" cy="2667173"/>
          </a:xfrm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UČI S RAZUMIJEVANJEM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hr-HR" sz="2400" dirty="0"/>
              <a:t>Najteže je učiti napamet:</a:t>
            </a:r>
          </a:p>
          <a:p>
            <a:pPr marL="1371600" lvl="2" indent="-457200">
              <a:lnSpc>
                <a:spcPct val="90000"/>
              </a:lnSpc>
            </a:pPr>
            <a:r>
              <a:rPr lang="hr-HR" dirty="0">
                <a:solidFill>
                  <a:srgbClr val="FF3300"/>
                </a:solidFill>
              </a:rPr>
              <a:t>sporo pamtiš</a:t>
            </a:r>
          </a:p>
          <a:p>
            <a:pPr marL="1371600" lvl="2" indent="-457200">
              <a:lnSpc>
                <a:spcPct val="90000"/>
              </a:lnSpc>
            </a:pPr>
            <a:r>
              <a:rPr lang="hr-HR" dirty="0">
                <a:solidFill>
                  <a:srgbClr val="FF3300"/>
                </a:solidFill>
              </a:rPr>
              <a:t>brzo zaboravljaš</a:t>
            </a:r>
          </a:p>
          <a:p>
            <a:pPr marL="1371600" lvl="2" indent="-457200">
              <a:lnSpc>
                <a:spcPct val="90000"/>
              </a:lnSpc>
              <a:buNone/>
            </a:pPr>
            <a:endParaRPr lang="hr-HR" dirty="0">
              <a:solidFill>
                <a:srgbClr val="FF33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sz="2400" dirty="0"/>
              <a:t>Učiti s razumijevanjem znači </a:t>
            </a:r>
            <a:r>
              <a:rPr lang="hr-HR" sz="2400" dirty="0">
                <a:solidFill>
                  <a:srgbClr val="FF3300"/>
                </a:solidFill>
              </a:rPr>
              <a:t>razmišljati o onome što učiš: </a:t>
            </a:r>
            <a:r>
              <a:rPr lang="hr-HR" sz="2400" dirty="0"/>
              <a:t>čitati,proučavati, zapisivati, prepričavati, ponavljati...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hr-HR" sz="2400" dirty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hr-HR" sz="2400" dirty="0"/>
              <a:t>3 temeljna koraka:</a:t>
            </a:r>
          </a:p>
          <a:p>
            <a:pPr marL="1752600" lvl="3" indent="-381000" algn="ctr">
              <a:lnSpc>
                <a:spcPct val="90000"/>
              </a:lnSpc>
              <a:buFontTx/>
              <a:buNone/>
            </a:pPr>
            <a:r>
              <a:rPr lang="hr-HR" sz="2400" b="1" dirty="0">
                <a:solidFill>
                  <a:schemeClr val="hlink"/>
                </a:solidFill>
              </a:rPr>
              <a:t>  1. Upoznavanje s gradivom</a:t>
            </a:r>
          </a:p>
          <a:p>
            <a:pPr marL="1752600" lvl="3" indent="-381000" algn="ctr">
              <a:lnSpc>
                <a:spcPct val="90000"/>
              </a:lnSpc>
              <a:buFontTx/>
              <a:buNone/>
            </a:pPr>
            <a:r>
              <a:rPr lang="hr-HR" sz="2400" b="1" dirty="0">
                <a:solidFill>
                  <a:schemeClr val="hlink"/>
                </a:solidFill>
              </a:rPr>
              <a:t>            2. Učenje - poglavlje po poglavlje</a:t>
            </a:r>
          </a:p>
          <a:p>
            <a:pPr marL="1752600" lvl="3" indent="-381000" algn="ctr">
              <a:lnSpc>
                <a:spcPct val="90000"/>
              </a:lnSpc>
              <a:buFontTx/>
              <a:buNone/>
            </a:pPr>
            <a:r>
              <a:rPr lang="hr-HR" sz="2400" b="1" dirty="0">
                <a:solidFill>
                  <a:schemeClr val="hlink"/>
                </a:solidFill>
              </a:rPr>
              <a:t>3. Ponavljanje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692696"/>
            <a:ext cx="8686800" cy="5387429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hr-HR" sz="3600" b="1" dirty="0">
                <a:solidFill>
                  <a:srgbClr val="FF3300"/>
                </a:solidFill>
              </a:rPr>
              <a:t>1. Upoznavanje s gradivom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hr-HR" sz="3600" b="1" dirty="0">
              <a:solidFill>
                <a:srgbClr val="FF33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 sz="3600" dirty="0"/>
              <a:t>Pročitaj </a:t>
            </a:r>
            <a:r>
              <a:rPr lang="hr-HR" sz="3600" dirty="0">
                <a:solidFill>
                  <a:srgbClr val="FF0000"/>
                </a:solidFill>
              </a:rPr>
              <a:t>bilješke</a:t>
            </a:r>
            <a:r>
              <a:rPr lang="hr-HR" sz="3600" dirty="0"/>
              <a:t> iz bilježnice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 sz="3600" dirty="0"/>
              <a:t>Pročitaj čitavu </a:t>
            </a:r>
            <a:r>
              <a:rPr lang="hr-HR" sz="3600" dirty="0">
                <a:solidFill>
                  <a:srgbClr val="FF0000"/>
                </a:solidFill>
              </a:rPr>
              <a:t>lekciju</a:t>
            </a:r>
            <a:r>
              <a:rPr lang="hr-HR" sz="3600" dirty="0"/>
              <a:t> iz udžbenika (kao da čitaš zanimljiv roman)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 sz="3600" dirty="0"/>
              <a:t>Pogledaj sve </a:t>
            </a:r>
            <a:r>
              <a:rPr lang="hr-HR" sz="3600" dirty="0">
                <a:solidFill>
                  <a:srgbClr val="FF0000"/>
                </a:solidFill>
              </a:rPr>
              <a:t>slike i tablice</a:t>
            </a:r>
            <a:r>
              <a:rPr lang="hr-HR" sz="3600" dirty="0"/>
              <a:t>, atlas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 sz="3600" dirty="0"/>
              <a:t>Pokušaj odgovoriti na </a:t>
            </a:r>
            <a:r>
              <a:rPr lang="hr-HR" sz="3600" dirty="0">
                <a:solidFill>
                  <a:srgbClr val="FF0000"/>
                </a:solidFill>
              </a:rPr>
              <a:t>pitanja</a:t>
            </a:r>
            <a:r>
              <a:rPr lang="hr-HR" sz="3600" dirty="0"/>
              <a:t> na kraju lekcije (svojim riječima, glasno) – ako ne znaš odgovor, potraži ga u tekstu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760640"/>
          </a:xfrm>
        </p:spPr>
        <p:txBody>
          <a:bodyPr>
            <a:normAutofit lnSpcReduction="10000"/>
          </a:bodyPr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hr-HR" sz="4000" b="1" dirty="0">
                <a:solidFill>
                  <a:srgbClr val="FF3300"/>
                </a:solidFill>
              </a:rPr>
              <a:t>2. Kreni s učenjem - poglavlje po poglavlje</a:t>
            </a:r>
            <a:endParaRPr lang="hr-HR" dirty="0">
              <a:solidFill>
                <a:srgbClr val="FF33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dirty="0"/>
              <a:t>Ponovno pažljivo pročitaj prvo </a:t>
            </a:r>
            <a:r>
              <a:rPr lang="hr-HR" dirty="0">
                <a:solidFill>
                  <a:srgbClr val="FF0000"/>
                </a:solidFill>
              </a:rPr>
              <a:t>poglavlje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dirty="0"/>
              <a:t>Dok čitaš, </a:t>
            </a:r>
            <a:r>
              <a:rPr lang="hr-HR" dirty="0">
                <a:solidFill>
                  <a:srgbClr val="FF0000"/>
                </a:solidFill>
              </a:rPr>
              <a:t>podcrtaj </a:t>
            </a:r>
            <a:r>
              <a:rPr lang="hr-HR" dirty="0"/>
              <a:t>samo najvažnije riječi ili ih </a:t>
            </a:r>
            <a:r>
              <a:rPr lang="hr-HR" dirty="0">
                <a:solidFill>
                  <a:srgbClr val="FF0000"/>
                </a:solidFill>
              </a:rPr>
              <a:t>zapiši</a:t>
            </a:r>
            <a:r>
              <a:rPr lang="hr-HR" dirty="0"/>
              <a:t> na papir kao natuknice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dirty="0"/>
              <a:t>Kad pročitaš poglavlje, digni pogled od knjige i </a:t>
            </a:r>
            <a:r>
              <a:rPr lang="hr-HR" dirty="0">
                <a:solidFill>
                  <a:srgbClr val="FF0000"/>
                </a:solidFill>
              </a:rPr>
              <a:t>prepričaj</a:t>
            </a:r>
            <a:r>
              <a:rPr lang="hr-HR" dirty="0"/>
              <a:t> najvažnije vlastitim riječima (ako zapneš, pogledaj u knjigu)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dirty="0"/>
              <a:t>Prepričavaj nekoliko puta </a:t>
            </a:r>
            <a:r>
              <a:rPr lang="hr-HR" dirty="0">
                <a:solidFill>
                  <a:srgbClr val="FF0000"/>
                </a:solidFill>
              </a:rPr>
              <a:t>glasno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dirty="0"/>
              <a:t>Na kraju smisli jedno </a:t>
            </a:r>
            <a:r>
              <a:rPr lang="hr-HR" dirty="0">
                <a:solidFill>
                  <a:srgbClr val="FF0000"/>
                </a:solidFill>
              </a:rPr>
              <a:t>pitanje</a:t>
            </a:r>
            <a:r>
              <a:rPr lang="hr-HR" dirty="0"/>
              <a:t> iz poglavlja, zapiši ga i glasno odgovori</a:t>
            </a:r>
          </a:p>
          <a:p>
            <a:pPr marL="609600" indent="-609600">
              <a:lnSpc>
                <a:spcPct val="80000"/>
              </a:lnSpc>
              <a:buNone/>
            </a:pPr>
            <a:endParaRPr lang="hr-HR" dirty="0"/>
          </a:p>
          <a:p>
            <a:pPr marL="609600" indent="-609600">
              <a:lnSpc>
                <a:spcPct val="80000"/>
              </a:lnSpc>
              <a:buNone/>
            </a:pPr>
            <a:r>
              <a:rPr lang="hr-HR" dirty="0"/>
              <a:t>      </a:t>
            </a:r>
            <a:r>
              <a:rPr lang="hr-HR" b="1" dirty="0"/>
              <a:t>Tek kad dobro naučiš, prijeđi na novo poglavlje i ponovi sve ove korake!</a:t>
            </a:r>
            <a:endParaRPr lang="en-US" b="1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3300"/>
                </a:solidFill>
              </a:rPr>
              <a:t>3. Ponavljanje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hr-HR" dirty="0"/>
              <a:t>       </a:t>
            </a:r>
            <a:r>
              <a:rPr lang="hr-HR" sz="4500" dirty="0"/>
              <a:t>Čak i kad si naučio/la, gradivo trebaš ponavljati što više puta!</a:t>
            </a:r>
          </a:p>
          <a:p>
            <a:pPr>
              <a:lnSpc>
                <a:spcPct val="120000"/>
              </a:lnSpc>
              <a:buFontTx/>
              <a:buNone/>
            </a:pPr>
            <a:endParaRPr lang="hr-HR" sz="4500" dirty="0"/>
          </a:p>
          <a:p>
            <a:pPr algn="ctr">
              <a:lnSpc>
                <a:spcPct val="120000"/>
              </a:lnSpc>
              <a:buFontTx/>
              <a:buNone/>
            </a:pPr>
            <a:r>
              <a:rPr lang="hr-HR" sz="4500" dirty="0">
                <a:solidFill>
                  <a:srgbClr val="FF0000"/>
                </a:solidFill>
              </a:rPr>
              <a:t>Ispit u četvrtak?</a:t>
            </a:r>
          </a:p>
          <a:p>
            <a:pPr>
              <a:lnSpc>
                <a:spcPct val="120000"/>
              </a:lnSpc>
            </a:pPr>
            <a:r>
              <a:rPr lang="hr-HR" sz="4500" dirty="0"/>
              <a:t>Učiš – u ponedjeljak i utorak</a:t>
            </a:r>
          </a:p>
          <a:p>
            <a:pPr>
              <a:lnSpc>
                <a:spcPct val="120000"/>
              </a:lnSpc>
            </a:pPr>
            <a:r>
              <a:rPr lang="hr-HR" sz="4500" dirty="0"/>
              <a:t>Ponavljaš - u srijedu i čevrtak prije škole</a:t>
            </a:r>
          </a:p>
          <a:p>
            <a:endParaRPr lang="hr-HR" sz="41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 algn="ctr">
              <a:buFontTx/>
              <a:buNone/>
            </a:pPr>
            <a:r>
              <a:rPr lang="hr-HR" sz="1600" b="1" dirty="0">
                <a:solidFill>
                  <a:schemeClr val="accent2"/>
                </a:solidFill>
              </a:rPr>
              <a:t>Kako naučiti pjesmu napamet?</a:t>
            </a:r>
          </a:p>
          <a:p>
            <a:pPr marL="457200" indent="-457200" algn="ctr">
              <a:buFontTx/>
              <a:buNone/>
            </a:pPr>
            <a:endParaRPr lang="hr-HR" sz="1600" b="1" dirty="0">
              <a:solidFill>
                <a:schemeClr val="folHlink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hr-HR" sz="1600" dirty="0">
                <a:solidFill>
                  <a:schemeClr val="tx1"/>
                </a:solidFill>
              </a:rPr>
              <a:t>Pročitati pjesmu 2 puta</a:t>
            </a:r>
          </a:p>
          <a:p>
            <a:pPr marL="457200" indent="-457200">
              <a:buFontTx/>
              <a:buAutoNum type="arabicPeriod"/>
            </a:pPr>
            <a:r>
              <a:rPr lang="hr-HR" sz="1600" dirty="0">
                <a:solidFill>
                  <a:schemeClr val="tx1"/>
                </a:solidFill>
              </a:rPr>
              <a:t>Ako ne razumiješ neke riječi-rječnik</a:t>
            </a:r>
          </a:p>
          <a:p>
            <a:pPr marL="457200" indent="-457200">
              <a:buFontTx/>
              <a:buAutoNum type="arabicPeriod"/>
            </a:pPr>
            <a:r>
              <a:rPr lang="hr-HR" sz="1600" dirty="0">
                <a:solidFill>
                  <a:schemeClr val="tx1"/>
                </a:solidFill>
              </a:rPr>
              <a:t>Ponovi prvu kiticu 3 puta</a:t>
            </a:r>
          </a:p>
          <a:p>
            <a:pPr marL="457200" indent="-457200">
              <a:buFontTx/>
              <a:buAutoNum type="arabicPeriod"/>
            </a:pPr>
            <a:r>
              <a:rPr lang="hr-HR" sz="1600" dirty="0">
                <a:solidFill>
                  <a:schemeClr val="tx1"/>
                </a:solidFill>
              </a:rPr>
              <a:t>Ponovi drugu kiticu 3 puta</a:t>
            </a:r>
          </a:p>
          <a:p>
            <a:pPr marL="457200" indent="-457200">
              <a:buFontTx/>
              <a:buAutoNum type="arabicPeriod"/>
            </a:pPr>
            <a:r>
              <a:rPr lang="hr-HR" sz="1600" dirty="0">
                <a:solidFill>
                  <a:schemeClr val="tx1"/>
                </a:solidFill>
              </a:rPr>
              <a:t>Ponovi prvu i drugu kiticu zajedno 2 puta</a:t>
            </a:r>
          </a:p>
          <a:p>
            <a:pPr marL="457200" indent="-457200">
              <a:buFontTx/>
              <a:buAutoNum type="arabicPeriod"/>
            </a:pPr>
            <a:r>
              <a:rPr lang="hr-HR" sz="1600" dirty="0">
                <a:solidFill>
                  <a:schemeClr val="tx1"/>
                </a:solidFill>
              </a:rPr>
              <a:t>Ponovi treću kiticu 3 puta</a:t>
            </a:r>
          </a:p>
          <a:p>
            <a:pPr marL="457200" indent="-457200">
              <a:buFontTx/>
              <a:buAutoNum type="arabicPeriod"/>
            </a:pPr>
            <a:r>
              <a:rPr lang="hr-HR" sz="1600" dirty="0">
                <a:solidFill>
                  <a:schemeClr val="tx1"/>
                </a:solidFill>
              </a:rPr>
              <a:t>Ponovi prvu, drugu i treću kiticu 2 puta</a:t>
            </a:r>
          </a:p>
          <a:p>
            <a:pPr marL="457200" indent="-457200">
              <a:buFontTx/>
              <a:buAutoNum type="arabicPeriod"/>
            </a:pPr>
            <a:r>
              <a:rPr lang="hr-HR" sz="1600" dirty="0">
                <a:solidFill>
                  <a:schemeClr val="tx1"/>
                </a:solidFill>
              </a:rPr>
              <a:t>Tijekom dana ponovi još 1-2 puta cijelu pjesmu</a:t>
            </a:r>
          </a:p>
          <a:p>
            <a:pPr marL="457200" indent="-457200">
              <a:buFontTx/>
              <a:buAutoNum type="arabicPeriod"/>
            </a:pPr>
            <a:r>
              <a:rPr lang="hr-HR" sz="1600" dirty="0">
                <a:solidFill>
                  <a:schemeClr val="tx1"/>
                </a:solidFill>
              </a:rPr>
              <a:t>Navečer ponovi – prije spavanja</a:t>
            </a:r>
          </a:p>
          <a:p>
            <a:pPr marL="457200" indent="-457200">
              <a:buFontTx/>
              <a:buAutoNum type="arabicPeriod"/>
            </a:pPr>
            <a:r>
              <a:rPr lang="hr-HR" sz="1600" dirty="0">
                <a:solidFill>
                  <a:schemeClr val="tx1"/>
                </a:solidFill>
              </a:rPr>
              <a:t>Ujutro ponovi – odmah poslije spavanja</a:t>
            </a:r>
            <a:endParaRPr lang="en-US" sz="1600" dirty="0">
              <a:solidFill>
                <a:schemeClr val="tx1"/>
              </a:solidFill>
            </a:endParaRPr>
          </a:p>
          <a:p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Podcrtavanje, bilješke - primjer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hr-HR" sz="2600" dirty="0"/>
              <a:t>Na prednjem dijelu tijela kralješnjaka je glava. Na njoj je smještena većina osjetila (oči, nos, usta, uši). Osjetila životinjama pomažu u boljem snalaženju u prirodi. Lakše pronalaze hranu i jedinke suprotnog spola, a i lakše mogu pobjeći od progonitelja. U glavi se nalazi mozak koji upravlja radom čitavog organizma.” 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811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hr-HR" sz="2200" dirty="0"/>
              <a:t>Na prednjem dijelu tijela kralješnjaka je </a:t>
            </a:r>
            <a:r>
              <a:rPr lang="hr-HR" sz="2200" u="sng" dirty="0">
                <a:solidFill>
                  <a:srgbClr val="C00000"/>
                </a:solidFill>
              </a:rPr>
              <a:t>glava</a:t>
            </a:r>
            <a:r>
              <a:rPr lang="hr-HR" sz="2200" dirty="0">
                <a:solidFill>
                  <a:srgbClr val="C00000"/>
                </a:solidFill>
              </a:rPr>
              <a:t>.</a:t>
            </a:r>
            <a:r>
              <a:rPr lang="hr-HR" sz="2200" dirty="0"/>
              <a:t> Na njoj je smještena većina </a:t>
            </a:r>
            <a:r>
              <a:rPr lang="hr-HR" sz="2200" u="sng" dirty="0">
                <a:solidFill>
                  <a:srgbClr val="C00000"/>
                </a:solidFill>
              </a:rPr>
              <a:t>osjetila</a:t>
            </a:r>
            <a:r>
              <a:rPr lang="hr-HR" sz="2200" dirty="0">
                <a:solidFill>
                  <a:srgbClr val="C00000"/>
                </a:solidFill>
              </a:rPr>
              <a:t> </a:t>
            </a:r>
            <a:r>
              <a:rPr lang="hr-HR" sz="2200" dirty="0"/>
              <a:t>(oči, nos, usta, uši). Osjetila životinjama pomažu u boljem </a:t>
            </a:r>
            <a:r>
              <a:rPr lang="hr-HR" sz="2200" u="sng" dirty="0">
                <a:solidFill>
                  <a:srgbClr val="C00000"/>
                </a:solidFill>
              </a:rPr>
              <a:t>snalaženju</a:t>
            </a:r>
            <a:r>
              <a:rPr lang="hr-HR" sz="2200" u="sng" dirty="0"/>
              <a:t> </a:t>
            </a:r>
            <a:r>
              <a:rPr lang="hr-HR" sz="2200" dirty="0"/>
              <a:t>u prirodi. Lakše pronalaze hranu i jedinke suprotnog spola, a i lakše mogu pobjeći od progonitelja. U glavi se nalazi </a:t>
            </a:r>
            <a:r>
              <a:rPr lang="hr-HR" sz="2200" dirty="0">
                <a:solidFill>
                  <a:srgbClr val="C00000"/>
                </a:solidFill>
              </a:rPr>
              <a:t>mozak</a:t>
            </a:r>
            <a:r>
              <a:rPr lang="hr-HR" sz="2200" dirty="0"/>
              <a:t> koji upravlja radom čitavog organizma.</a:t>
            </a:r>
          </a:p>
          <a:p>
            <a:pPr>
              <a:buNone/>
            </a:pPr>
            <a:r>
              <a:rPr lang="hr-HR" sz="2200" dirty="0"/>
              <a:t> </a:t>
            </a:r>
          </a:p>
          <a:p>
            <a:pPr>
              <a:buFont typeface="Comic Sans MS" pitchFamily="66" charset="0"/>
              <a:buChar char="―"/>
            </a:pPr>
            <a:r>
              <a:rPr lang="hr-HR" sz="2200" b="1" dirty="0">
                <a:solidFill>
                  <a:srgbClr val="C00000"/>
                </a:solidFill>
              </a:rPr>
              <a:t>glava - </a:t>
            </a:r>
            <a:r>
              <a:rPr lang="hr-HR" sz="2200" b="1" dirty="0"/>
              <a:t>osjetila (oči, nos, usta, uši)</a:t>
            </a:r>
          </a:p>
          <a:p>
            <a:pPr>
              <a:buFont typeface="Comic Sans MS" pitchFamily="66" charset="0"/>
              <a:buNone/>
            </a:pPr>
            <a:r>
              <a:rPr lang="hr-HR" sz="2200" b="1" dirty="0"/>
              <a:t>           - mozak</a:t>
            </a:r>
          </a:p>
          <a:p>
            <a:pPr>
              <a:buFont typeface="Comic Sans MS" pitchFamily="66" charset="0"/>
              <a:buChar char="―"/>
            </a:pPr>
            <a:r>
              <a:rPr lang="hr-HR" sz="2200" b="1" dirty="0">
                <a:solidFill>
                  <a:srgbClr val="C00000"/>
                </a:solidFill>
              </a:rPr>
              <a:t>osjetila – </a:t>
            </a:r>
            <a:r>
              <a:rPr lang="hr-HR" sz="2200" b="1" dirty="0"/>
              <a:t>hrana, partner, bijeg</a:t>
            </a:r>
          </a:p>
          <a:p>
            <a:pPr>
              <a:buFont typeface="Comic Sans MS" pitchFamily="66" charset="0"/>
              <a:buChar char="―"/>
            </a:pPr>
            <a:r>
              <a:rPr lang="hr-HR" sz="2200" b="1" dirty="0">
                <a:solidFill>
                  <a:srgbClr val="C00000"/>
                </a:solidFill>
              </a:rPr>
              <a:t>mozak –</a:t>
            </a:r>
            <a:r>
              <a:rPr lang="hr-HR" sz="2200" b="1" dirty="0"/>
              <a:t> upravlja svime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Arial" charset="0"/>
              </a:rPr>
              <a:t>ŠTO DJECA MISLE O OCJENAMA?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hr-HR" sz="8000" dirty="0">
                <a:latin typeface="Arial" charset="0"/>
              </a:rPr>
              <a:t>‘Ocjena ti kaže koliko si naučio.”</a:t>
            </a:r>
          </a:p>
          <a:p>
            <a:pPr>
              <a:lnSpc>
                <a:spcPct val="120000"/>
              </a:lnSpc>
            </a:pPr>
            <a:r>
              <a:rPr lang="hr-HR" sz="8000" dirty="0">
                <a:latin typeface="Arial" charset="0"/>
              </a:rPr>
              <a:t>“Ocjena mi je dobra za daljnje školovanje, da mogu upisati dobru školu, da ne završim na ulici.”</a:t>
            </a:r>
          </a:p>
          <a:p>
            <a:pPr>
              <a:lnSpc>
                <a:spcPct val="120000"/>
              </a:lnSpc>
            </a:pPr>
            <a:r>
              <a:rPr lang="hr-HR" sz="8000" dirty="0">
                <a:latin typeface="Arial" charset="0"/>
              </a:rPr>
              <a:t>“Ocjena je radost, nekada tuga. Kad se ocjenjuje osjećam se čudno.</a:t>
            </a:r>
          </a:p>
          <a:p>
            <a:pPr>
              <a:lnSpc>
                <a:spcPct val="120000"/>
              </a:lnSpc>
            </a:pPr>
            <a:r>
              <a:rPr lang="hr-HR" sz="8000" dirty="0">
                <a:latin typeface="Arial" charset="0"/>
              </a:rPr>
              <a:t>“Ocjena je kada pokazuješ koliko znaš.”</a:t>
            </a:r>
          </a:p>
          <a:p>
            <a:pPr>
              <a:lnSpc>
                <a:spcPct val="120000"/>
              </a:lnSpc>
            </a:pPr>
            <a:r>
              <a:rPr lang="hr-HR" sz="8000" dirty="0">
                <a:latin typeface="Arial" charset="0"/>
              </a:rPr>
              <a:t>“Ocjena je za moje roditelje da vide koliko su ponosni na sina ili kćer.”</a:t>
            </a:r>
          </a:p>
          <a:p>
            <a:pPr>
              <a:lnSpc>
                <a:spcPct val="120000"/>
              </a:lnSpc>
            </a:pPr>
            <a:r>
              <a:rPr lang="hr-HR" sz="8000" dirty="0">
                <a:latin typeface="Arial" charset="0"/>
              </a:rPr>
              <a:t>“Roditelji misle da trebamo biti odlični i da moramo raditi dan i noć.”</a:t>
            </a:r>
          </a:p>
          <a:p>
            <a:pPr>
              <a:lnSpc>
                <a:spcPct val="120000"/>
              </a:lnSpc>
            </a:pPr>
            <a:r>
              <a:rPr lang="hr-HR" sz="8000" dirty="0">
                <a:latin typeface="Arial" charset="0"/>
              </a:rPr>
              <a:t>“Ocjena mi predstavlja što učiteljica misli o mom znanju.”</a:t>
            </a:r>
          </a:p>
          <a:p>
            <a:pPr>
              <a:lnSpc>
                <a:spcPct val="120000"/>
              </a:lnSpc>
            </a:pPr>
            <a:r>
              <a:rPr lang="hr-HR" sz="8000" dirty="0">
                <a:latin typeface="Arial" charset="0"/>
              </a:rPr>
              <a:t>“Kad dobivam puno dobrih ocjena osjećam se da ću moći raditi dobar posao.”</a:t>
            </a:r>
          </a:p>
          <a:p>
            <a:pPr>
              <a:lnSpc>
                <a:spcPct val="120000"/>
              </a:lnSpc>
            </a:pPr>
            <a:r>
              <a:rPr lang="hr-HR" sz="8000" dirty="0">
                <a:latin typeface="Arial" charset="0"/>
              </a:rPr>
              <a:t>“Meni je dobra ocjena ma kakva bila, zato što možda imam i veće znanje od ocjene.”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Obavezno zapiši na poseban papir:</a:t>
            </a:r>
            <a:r>
              <a:rPr lang="hr-HR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-HR" sz="3200" dirty="0"/>
              <a:t>Datume i događaje </a:t>
            </a:r>
          </a:p>
          <a:p>
            <a:pPr>
              <a:lnSpc>
                <a:spcPct val="90000"/>
              </a:lnSpc>
            </a:pPr>
            <a:r>
              <a:rPr lang="hr-HR" sz="3200" dirty="0"/>
              <a:t>Nove riječi</a:t>
            </a:r>
          </a:p>
          <a:p>
            <a:pPr>
              <a:lnSpc>
                <a:spcPct val="90000"/>
              </a:lnSpc>
            </a:pPr>
            <a:r>
              <a:rPr lang="hr-HR" sz="3200" dirty="0"/>
              <a:t>Definicije koje obavezno moraš upamtiti</a:t>
            </a:r>
          </a:p>
          <a:p>
            <a:pPr>
              <a:lnSpc>
                <a:spcPct val="90000"/>
              </a:lnSpc>
            </a:pPr>
            <a:r>
              <a:rPr lang="hr-HR" sz="3200" dirty="0"/>
              <a:t>Ono što teško pamtiš</a:t>
            </a:r>
          </a:p>
          <a:p>
            <a:pPr>
              <a:lnSpc>
                <a:spcPct val="90000"/>
              </a:lnSpc>
            </a:pPr>
            <a:r>
              <a:rPr lang="hr-HR" sz="3200" dirty="0"/>
              <a:t>Formule i pravila</a:t>
            </a:r>
          </a:p>
          <a:p>
            <a:pPr>
              <a:lnSpc>
                <a:spcPct val="90000"/>
              </a:lnSpc>
            </a:pPr>
            <a:r>
              <a:rPr lang="hr-HR" sz="3200" dirty="0"/>
              <a:t>Strani jezik: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sz="3200" dirty="0"/>
              <a:t>napravi </a:t>
            </a:r>
            <a:r>
              <a:rPr lang="hr-HR" sz="3200" dirty="0">
                <a:solidFill>
                  <a:srgbClr val="FF3300"/>
                </a:solidFill>
              </a:rPr>
              <a:t>kartice</a:t>
            </a:r>
            <a:r>
              <a:rPr lang="hr-HR" sz="3200" dirty="0"/>
              <a:t> sa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sz="3200" dirty="0"/>
              <a:t>značenjem riječi</a:t>
            </a:r>
          </a:p>
          <a:p>
            <a:pPr>
              <a:lnSpc>
                <a:spcPct val="90000"/>
              </a:lnSpc>
            </a:pPr>
            <a:endParaRPr lang="hr-HR" sz="3200" dirty="0"/>
          </a:p>
          <a:p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endParaRPr lang="hr-HR" dirty="0"/>
          </a:p>
          <a:p>
            <a:endParaRPr lang="hr-HR" dirty="0"/>
          </a:p>
          <a:p>
            <a:pPr>
              <a:buNone/>
            </a:pPr>
            <a:endParaRPr lang="hr-HR" dirty="0"/>
          </a:p>
          <a:p>
            <a:r>
              <a:rPr lang="hr-HR" sz="3200" dirty="0"/>
              <a:t>Papiriće stavi na </a:t>
            </a:r>
            <a:r>
              <a:rPr lang="hr-HR" sz="3200" b="1" dirty="0"/>
              <a:t>vidljivo mjesto</a:t>
            </a:r>
            <a:r>
              <a:rPr lang="hr-HR" sz="3200" dirty="0"/>
              <a:t>, gdje često boraviš: iznad radnog stola, pored kompjutora...</a:t>
            </a:r>
          </a:p>
          <a:p>
            <a:endParaRPr lang="hr-HR" dirty="0"/>
          </a:p>
        </p:txBody>
      </p:sp>
      <p:sp>
        <p:nvSpPr>
          <p:cNvPr id="12" name="Rectangle 11"/>
          <p:cNvSpPr/>
          <p:nvPr/>
        </p:nvSpPr>
        <p:spPr>
          <a:xfrm>
            <a:off x="5076056" y="1772816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to climb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76256" y="1772816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penjati 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2"/>
                </a:solidFill>
              </a:rPr>
              <a:t>KORISTI  maŠTU KAD TI JE TEŠKO UPAMTITI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853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2000" b="1" dirty="0"/>
              <a:t>zamišljajte ono što učite...ili još bolje, nacrtajte!</a:t>
            </a:r>
            <a:endParaRPr lang="hr-HR" sz="2000" b="1" dirty="0"/>
          </a:p>
          <a:p>
            <a:pPr algn="ctr">
              <a:buFontTx/>
              <a:buNone/>
            </a:pPr>
            <a:r>
              <a:rPr lang="hr-HR" sz="2000" dirty="0"/>
              <a:t>“Pridjevi su vrsta riječi koja opisuje kakvo je što, čije je što i od čega je što”</a:t>
            </a:r>
          </a:p>
          <a:p>
            <a:pPr algn="ctr">
              <a:buFontTx/>
              <a:buNone/>
            </a:pPr>
            <a:endParaRPr lang="hr-HR" sz="2400" b="1" dirty="0"/>
          </a:p>
          <a:p>
            <a:pPr algn="ctr">
              <a:buFontTx/>
              <a:buNone/>
            </a:pPr>
            <a:r>
              <a:rPr lang="hr-HR" sz="2400" b="1" dirty="0"/>
              <a:t>Vrsta riječi </a:t>
            </a:r>
            <a:endParaRPr lang="en-US" sz="2400" dirty="0"/>
          </a:p>
          <a:p>
            <a:pPr>
              <a:buFontTx/>
              <a:buNone/>
            </a:pPr>
            <a:br>
              <a:rPr lang="en-US" sz="2400" dirty="0"/>
            </a:br>
            <a:r>
              <a:rPr lang="hr-HR" sz="2400" dirty="0"/>
              <a:t>  </a:t>
            </a:r>
            <a:r>
              <a:rPr lang="hr-HR" sz="2400" b="1" dirty="0"/>
              <a:t>kakvo      čije     od čega</a:t>
            </a:r>
            <a:endParaRPr lang="en-US" sz="2400" dirty="0"/>
          </a:p>
          <a:p>
            <a:pPr lvl="1">
              <a:buFontTx/>
              <a:buNone/>
            </a:pPr>
            <a:r>
              <a:rPr lang="hr-HR" sz="2000" dirty="0"/>
              <a:t>(</a:t>
            </a:r>
            <a:r>
              <a:rPr lang="hr-HR" sz="2000" i="1" dirty="0"/>
              <a:t>žuto</a:t>
            </a:r>
            <a:r>
              <a:rPr lang="hr-HR" sz="2000" dirty="0"/>
              <a:t>)      (</a:t>
            </a:r>
            <a:r>
              <a:rPr lang="hr-HR" sz="2000" i="1" dirty="0"/>
              <a:t>mamino</a:t>
            </a:r>
            <a:r>
              <a:rPr lang="hr-HR" sz="2000" dirty="0"/>
              <a:t>)    (</a:t>
            </a:r>
            <a:r>
              <a:rPr lang="hr-HR" sz="2000" i="1" dirty="0"/>
              <a:t>zlatno</a:t>
            </a:r>
            <a:r>
              <a:rPr lang="hr-HR" sz="2000" dirty="0"/>
              <a:t>)</a:t>
            </a:r>
            <a:endParaRPr lang="en-US" sz="2000" dirty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853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sz="1800" b="1" dirty="0"/>
              <a:t>ako je potrebno zapamtiti redoslijed nekih pojmova, napravi zanimljivu rečenicu od početnih slova tih riječi</a:t>
            </a:r>
            <a:endParaRPr lang="hr-HR" sz="1800" dirty="0"/>
          </a:p>
          <a:p>
            <a:pPr lvl="1"/>
            <a:r>
              <a:rPr lang="de-DE" sz="1800" dirty="0"/>
              <a:t>nominativ, genitiv, dativ, akuzativ, vokativ, lokativ, instrumental</a:t>
            </a:r>
            <a:endParaRPr lang="it-IT" sz="1800" dirty="0"/>
          </a:p>
          <a:p>
            <a:pPr lvl="1"/>
            <a:r>
              <a:rPr lang="it-IT" sz="1800" dirty="0">
                <a:solidFill>
                  <a:srgbClr val="009900"/>
                </a:solidFill>
              </a:rPr>
              <a:t>NGDAVLI</a:t>
            </a:r>
          </a:p>
          <a:p>
            <a:pPr lvl="1"/>
            <a:r>
              <a:rPr lang="it-IT" sz="1800" dirty="0"/>
              <a:t>Netko govori da Ana voli lijepog Ivicu</a:t>
            </a:r>
            <a:endParaRPr lang="hr-HR" sz="1800" dirty="0"/>
          </a:p>
          <a:p>
            <a:pPr lvl="1">
              <a:buFontTx/>
              <a:buNone/>
            </a:pPr>
            <a:endParaRPr lang="hr-HR" sz="1800" dirty="0"/>
          </a:p>
          <a:p>
            <a:r>
              <a:rPr lang="it-IT" sz="1800" b="1" dirty="0"/>
              <a:t>nepoznate (nove) riječi možemo zapamtiti ako ih povežemo sa poznatima (pomoću slova, rime, asocijacija)</a:t>
            </a:r>
            <a:endParaRPr lang="it-IT" sz="1800" dirty="0"/>
          </a:p>
          <a:p>
            <a:pPr lvl="1">
              <a:buFontTx/>
              <a:buNone/>
            </a:pPr>
            <a:r>
              <a:rPr lang="it-IT" sz="1800" dirty="0"/>
              <a:t>- stalaktiti / stalagmiti: stalagmiti - gmižu</a:t>
            </a:r>
          </a:p>
          <a:p>
            <a:pPr lvl="1">
              <a:buFontTx/>
              <a:buNone/>
            </a:pPr>
            <a:r>
              <a:rPr lang="it-IT" sz="1800" dirty="0"/>
              <a:t>- plima / oseka: plima-pliva</a:t>
            </a:r>
            <a:endParaRPr lang="hr-HR" sz="18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259632" y="4149080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95736" y="414908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99792" y="4149080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KAKO SE KONCENTRIRATI?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hr-HR" dirty="0"/>
              <a:t>uči svakodnevno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dirty="0"/>
          </a:p>
          <a:p>
            <a:pPr>
              <a:lnSpc>
                <a:spcPct val="80000"/>
              </a:lnSpc>
            </a:pPr>
            <a:r>
              <a:rPr lang="hr-HR" dirty="0"/>
              <a:t>uči uvijek na istom mjestu, na kojem se nalazi samo ono što ti treba za taj predmet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dirty="0"/>
          </a:p>
          <a:p>
            <a:pPr>
              <a:lnSpc>
                <a:spcPct val="80000"/>
              </a:lnSpc>
            </a:pPr>
            <a:r>
              <a:rPr lang="hr-HR" dirty="0"/>
              <a:t>za vrijeme učenja isključi mobitel/telefon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dirty="0"/>
          </a:p>
          <a:p>
            <a:pPr>
              <a:lnSpc>
                <a:spcPct val="80000"/>
              </a:lnSpc>
            </a:pPr>
            <a:r>
              <a:rPr lang="hr-HR" dirty="0"/>
              <a:t>kad osjetiš da pažnja</a:t>
            </a:r>
            <a:r>
              <a:rPr lang="hr-HR" u="sng" dirty="0"/>
              <a:t> </a:t>
            </a:r>
            <a:r>
              <a:rPr lang="hr-HR" dirty="0"/>
              <a:t>popušta: kratki odmor ili čitaj na glas, zapiši najvažnije, prikaži crtežom to što učiš...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dirty="0"/>
          </a:p>
          <a:p>
            <a:pPr>
              <a:lnSpc>
                <a:spcPct val="80000"/>
              </a:lnSpc>
            </a:pPr>
            <a:r>
              <a:rPr lang="hr-HR" dirty="0"/>
              <a:t>nagradi se za učenje – izračunaj broj stranica koje moraš naučiti,a kad prijeđeš određeni dio gradiva nagradi se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KAKO SVLADATI STRAH OD ISPITA?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4191000" cy="52565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hr-HR" sz="3800" dirty="0"/>
              <a:t>ponovi gradivo što više puta</a:t>
            </a:r>
          </a:p>
          <a:p>
            <a:pPr>
              <a:lnSpc>
                <a:spcPct val="120000"/>
              </a:lnSpc>
              <a:buFontTx/>
              <a:buNone/>
            </a:pPr>
            <a:endParaRPr lang="hr-HR" sz="3800" dirty="0"/>
          </a:p>
          <a:p>
            <a:pPr>
              <a:lnSpc>
                <a:spcPct val="120000"/>
              </a:lnSpc>
            </a:pPr>
            <a:r>
              <a:rPr lang="hr-HR" sz="3800" dirty="0"/>
              <a:t>ispitaj se s nekim tko uči isti predmet ili izgovori naučeno nekome od ukućana; dok ponavljaš, govori GLASNO</a:t>
            </a:r>
          </a:p>
          <a:p>
            <a:pPr>
              <a:lnSpc>
                <a:spcPct val="120000"/>
              </a:lnSpc>
              <a:buFontTx/>
              <a:buNone/>
            </a:pPr>
            <a:endParaRPr lang="hr-HR" sz="3800" dirty="0"/>
          </a:p>
          <a:p>
            <a:pPr>
              <a:lnSpc>
                <a:spcPct val="120000"/>
              </a:lnSpc>
            </a:pPr>
            <a:r>
              <a:rPr lang="hr-HR" sz="3800" dirty="0"/>
              <a:t>u strahu prestajemo disati, a tada gubimo energiju potrebnu za razmišljanje: vrlo je važno VJEŽBATI DISANJE; nekoliko puta mirno udahnuti i izdahnuti</a:t>
            </a:r>
          </a:p>
          <a:p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853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en-GB" sz="3200" b="1" dirty="0"/>
              <a:t>KOD PISANJA TESTOVA:</a:t>
            </a:r>
            <a:endParaRPr lang="hr-HR" sz="3200" b="1" dirty="0"/>
          </a:p>
          <a:p>
            <a:pPr>
              <a:lnSpc>
                <a:spcPct val="120000"/>
              </a:lnSpc>
              <a:buFontTx/>
              <a:buNone/>
            </a:pPr>
            <a:endParaRPr lang="it-IT" sz="3200" b="1" dirty="0"/>
          </a:p>
          <a:p>
            <a:pPr>
              <a:lnSpc>
                <a:spcPct val="120000"/>
              </a:lnSpc>
            </a:pPr>
            <a:r>
              <a:rPr lang="pl-PL" sz="3200" dirty="0"/>
              <a:t>Sjeti se da si učio i da ćeš SIGURNO nešto znati</a:t>
            </a:r>
          </a:p>
          <a:p>
            <a:pPr>
              <a:lnSpc>
                <a:spcPct val="120000"/>
              </a:lnSpc>
            </a:pPr>
            <a:r>
              <a:rPr lang="pl-PL" sz="3200" dirty="0"/>
              <a:t>pročitaj SVE zadatke</a:t>
            </a:r>
          </a:p>
          <a:p>
            <a:pPr>
              <a:lnSpc>
                <a:spcPct val="120000"/>
              </a:lnSpc>
            </a:pPr>
            <a:r>
              <a:rPr lang="pl-PL" sz="3200" dirty="0"/>
              <a:t>PRVO riješi one koje ZNAŠ</a:t>
            </a:r>
          </a:p>
          <a:p>
            <a:pPr>
              <a:lnSpc>
                <a:spcPct val="120000"/>
              </a:lnSpc>
            </a:pPr>
            <a:r>
              <a:rPr lang="pl-PL" sz="3200" dirty="0"/>
              <a:t>onda one koje DJELOMIČNO znaš</a:t>
            </a:r>
          </a:p>
          <a:p>
            <a:pPr>
              <a:lnSpc>
                <a:spcPct val="120000"/>
              </a:lnSpc>
            </a:pPr>
            <a:r>
              <a:rPr lang="hr-HR" sz="3200" dirty="0"/>
              <a:t>Ako ne znaš - pažljivo pročitaj pitanje više puta</a:t>
            </a:r>
          </a:p>
          <a:p>
            <a:pPr>
              <a:lnSpc>
                <a:spcPct val="120000"/>
              </a:lnSpc>
            </a:pPr>
            <a:r>
              <a:rPr lang="hr-HR" sz="3200" dirty="0"/>
              <a:t>Ako te uhvati panika, zastani na minutu i mirno DIŠI</a:t>
            </a:r>
          </a:p>
          <a:p>
            <a:pPr>
              <a:lnSpc>
                <a:spcPct val="120000"/>
              </a:lnSpc>
            </a:pPr>
            <a:r>
              <a:rPr lang="hr-HR" sz="3200" dirty="0"/>
              <a:t>Prije nego što predaš, još jednom provjeri cijeli test</a:t>
            </a:r>
            <a:endParaRPr lang="en-GB" sz="3200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UČENJE NA ŠKOLSKOM SATU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što više paziš na satu, manje moraš učiti kod kuće</a:t>
            </a:r>
          </a:p>
          <a:p>
            <a:r>
              <a:rPr lang="hr-HR" dirty="0"/>
              <a:t>ako nešto ne razumiješ, upitaj učitelja nakon sata za pojašnjenje, DOP</a:t>
            </a:r>
          </a:p>
          <a:p>
            <a:r>
              <a:rPr lang="hr-HR" dirty="0"/>
              <a:t>zapisuj pitanja koja učitelj postavlja drugima (na zadnju stranicu bilježnice)</a:t>
            </a:r>
          </a:p>
          <a:p>
            <a:r>
              <a:rPr lang="hr-HR" dirty="0"/>
              <a:t>zapisuj primjere koje učitelj navodi </a:t>
            </a:r>
          </a:p>
          <a:p>
            <a:r>
              <a:rPr lang="hr-HR" b="1" dirty="0"/>
              <a:t>Kod kuće barem pročitaj ono što se učilo taj dan – tako ti se gradivo neće nagomilati!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 bolje pamćenje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Koristite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mentalne mape </a:t>
            </a:r>
            <a:r>
              <a:rPr lang="hr-HR" dirty="0"/>
              <a:t>za obradu gradiva.</a:t>
            </a:r>
          </a:p>
          <a:p>
            <a:r>
              <a:rPr lang="hr-HR" dirty="0"/>
              <a:t>U obliku crteža, dijagrama, simbola, brojeva.</a:t>
            </a:r>
          </a:p>
          <a:p>
            <a:r>
              <a:rPr lang="hr-HR" dirty="0"/>
              <a:t>U središtu se nacrta glavni pojam.</a:t>
            </a:r>
          </a:p>
          <a:p>
            <a:r>
              <a:rPr lang="hr-HR" dirty="0"/>
              <a:t>Onda ga se razrađuje što slikovitije.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52736"/>
            <a:ext cx="6922045" cy="519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sz="4000" b="1" i="1" dirty="0"/>
            </a:br>
            <a:br>
              <a:rPr lang="hr-HR" sz="4000" b="1" i="1" dirty="0"/>
            </a:br>
            <a:r>
              <a:rPr lang="hr-HR" sz="4000" b="1" dirty="0"/>
              <a:t>BITI BUDAN !!!</a:t>
            </a:r>
            <a:br>
              <a:rPr lang="hr-HR" sz="4000" b="1" dirty="0"/>
            </a:br>
            <a:r>
              <a:rPr lang="hr-HR" dirty="0"/>
              <a:t>                      </a:t>
            </a:r>
            <a:br>
              <a:rPr lang="hr-HR" dirty="0"/>
            </a:b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Samog sebe uvijek </a:t>
            </a:r>
            <a:r>
              <a:rPr lang="hr-HR" b="1" dirty="0"/>
              <a:t>ponovno podsjećati </a:t>
            </a:r>
            <a:r>
              <a:rPr lang="hr-HR" dirty="0"/>
              <a:t>na to da želite razumjeti i zapamtiti pročitano i sve ono što nam pomaže u ostvarenju naših ciljeva.</a:t>
            </a:r>
          </a:p>
        </p:txBody>
      </p:sp>
      <p:pic>
        <p:nvPicPr>
          <p:cNvPr id="6" name="Picture 4" descr="PE005137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3" y="1377316"/>
            <a:ext cx="3367171" cy="4283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hr-HR" dirty="0"/>
              <a:t>Ponavljanje vlastitim riječima poboljšava stupanj zapamćenosti.</a:t>
            </a:r>
            <a:br>
              <a:rPr lang="hr-HR" dirty="0"/>
            </a:br>
            <a:r>
              <a:rPr lang="hr-HR" dirty="0"/>
              <a:t>Glasno izgovarajte misli !</a:t>
            </a: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pic>
        <p:nvPicPr>
          <p:cNvPr id="6" name="Picture 4" descr="ISPC05406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04864"/>
            <a:ext cx="6350000" cy="4229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dirty="0"/>
            </a:br>
            <a:br>
              <a:rPr lang="hr-HR" dirty="0"/>
            </a:br>
            <a:br>
              <a:rPr lang="hr-HR"/>
            </a:br>
            <a:r>
              <a:rPr lang="hr-HR"/>
              <a:t>Jednom tako uspostavljen sustav rada vrlo brzo počinje donositi vidljive rezultate.</a:t>
            </a:r>
            <a:br>
              <a:rPr lang="hr-HR"/>
            </a:br>
            <a:r>
              <a:rPr lang="hr-HR"/>
              <a:t>                     </a:t>
            </a:r>
            <a:r>
              <a:rPr lang="hr-HR" b="1" i="1"/>
              <a:t>PROVJERITE !</a:t>
            </a:r>
            <a:br>
              <a:rPr lang="hr-HR" b="1" i="1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  <a:p>
            <a:endParaRPr lang="hr-HR" dirty="0"/>
          </a:p>
          <a:p>
            <a:pPr>
              <a:buFont typeface="Wingdings" pitchFamily="2" charset="2"/>
              <a:buNone/>
            </a:pPr>
            <a:r>
              <a:rPr lang="hr-HR" b="1" i="1" dirty="0">
                <a:latin typeface="+mj-lt"/>
              </a:rPr>
              <a:t>POKUŠAJTE I VI !</a:t>
            </a:r>
          </a:p>
          <a:p>
            <a:pPr>
              <a:buFont typeface="Wingdings" pitchFamily="2" charset="2"/>
              <a:buNone/>
            </a:pPr>
            <a:endParaRPr lang="hr-HR" b="1" i="1" dirty="0"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hr-HR" b="1" i="1" dirty="0">
                <a:latin typeface="+mj-lt"/>
              </a:rPr>
              <a:t>ŽELIM VAM </a:t>
            </a:r>
          </a:p>
          <a:p>
            <a:pPr>
              <a:buFont typeface="Wingdings" pitchFamily="2" charset="2"/>
              <a:buNone/>
            </a:pPr>
            <a:r>
              <a:rPr lang="hr-HR" b="1" i="1" dirty="0">
                <a:latin typeface="+mj-lt"/>
              </a:rPr>
              <a:t>PUNO USPJEHA !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Picture 5" descr="images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140968"/>
            <a:ext cx="3168352" cy="2705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KAKO NASTAJU OCJENE?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marljivost</a:t>
            </a:r>
          </a:p>
          <a:p>
            <a:r>
              <a:rPr lang="hr-HR" dirty="0"/>
              <a:t>urednost</a:t>
            </a:r>
          </a:p>
          <a:p>
            <a:r>
              <a:rPr lang="hr-HR" dirty="0"/>
              <a:t>red</a:t>
            </a:r>
          </a:p>
          <a:p>
            <a:r>
              <a:rPr lang="hr-HR" dirty="0"/>
              <a:t>pozornost tijekom nastave</a:t>
            </a:r>
          </a:p>
          <a:p>
            <a:r>
              <a:rPr lang="hr-HR" dirty="0"/>
              <a:t>presudno ZNANJE</a:t>
            </a:r>
          </a:p>
          <a:p>
            <a:pPr>
              <a:buNone/>
            </a:pPr>
            <a:r>
              <a:rPr lang="hr-HR" dirty="0"/>
              <a:t>PRIJEPORI OKO ‘GLAVNIH’ PREDMETA</a:t>
            </a:r>
          </a:p>
          <a:p>
            <a:r>
              <a:rPr lang="hr-HR" dirty="0"/>
              <a:t>hrvatski jezik, matematika i engleski jezik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>
            <a:normAutofit/>
          </a:bodyPr>
          <a:lstStyle/>
          <a:p>
            <a:r>
              <a:rPr lang="hr-HR" dirty="0"/>
              <a:t>KAKO FUNKCIONIRA PROCES MIŠLJENJA?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r>
              <a:rPr lang="hr-HR" sz="2800" dirty="0"/>
              <a:t>dvije moždane polutke</a:t>
            </a:r>
          </a:p>
          <a:p>
            <a:r>
              <a:rPr lang="hr-HR" sz="2800" dirty="0"/>
              <a:t>najbolje ćeš učiti povezujući obje i koristeći se njihovim funkcijama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2834640"/>
          <a:ext cx="640871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816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LIJEVA</a:t>
                      </a:r>
                      <a:r>
                        <a:rPr lang="hr-HR" baseline="0" dirty="0"/>
                        <a:t> POLUTKA</a:t>
                      </a:r>
                    </a:p>
                    <a:p>
                      <a:r>
                        <a:rPr lang="hr-HR" baseline="0" dirty="0"/>
                        <a:t>LOGIČKO, SLIKOVITO PAMĆENJE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DESNA</a:t>
                      </a:r>
                      <a:r>
                        <a:rPr lang="hr-HR" baseline="0" dirty="0"/>
                        <a:t> POLUTKA</a:t>
                      </a:r>
                    </a:p>
                    <a:p>
                      <a:pPr algn="ctr"/>
                      <a:r>
                        <a:rPr lang="hr-HR" baseline="0" dirty="0"/>
                        <a:t>INTUITIVO KREATIVNA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5576">
                <a:tc>
                  <a:txBody>
                    <a:bodyPr/>
                    <a:lstStyle/>
                    <a:p>
                      <a:r>
                        <a:rPr lang="hr-HR" dirty="0"/>
                        <a:t>Govor</a:t>
                      </a:r>
                    </a:p>
                    <a:p>
                      <a:r>
                        <a:rPr lang="hr-HR" dirty="0"/>
                        <a:t>Sluh</a:t>
                      </a:r>
                    </a:p>
                    <a:p>
                      <a:r>
                        <a:rPr lang="hr-HR" dirty="0"/>
                        <a:t>Čitanje</a:t>
                      </a:r>
                    </a:p>
                    <a:p>
                      <a:r>
                        <a:rPr lang="hr-HR" dirty="0"/>
                        <a:t>Pisanje</a:t>
                      </a:r>
                    </a:p>
                    <a:p>
                      <a:r>
                        <a:rPr lang="hr-HR" dirty="0"/>
                        <a:t>Računanje</a:t>
                      </a:r>
                    </a:p>
                    <a:p>
                      <a:r>
                        <a:rPr lang="hr-HR" dirty="0"/>
                        <a:t>Slaganje</a:t>
                      </a:r>
                    </a:p>
                    <a:p>
                      <a:r>
                        <a:rPr lang="hr-HR" dirty="0"/>
                        <a:t>Postavljanje pravila</a:t>
                      </a:r>
                    </a:p>
                    <a:p>
                      <a:r>
                        <a:rPr lang="hr-HR" dirty="0"/>
                        <a:t>Raščlanjivanje</a:t>
                      </a:r>
                    </a:p>
                    <a:p>
                      <a:r>
                        <a:rPr lang="hr-HR" dirty="0"/>
                        <a:t>Opažanje</a:t>
                      </a:r>
                      <a:r>
                        <a:rPr lang="hr-HR" baseline="0" dirty="0"/>
                        <a:t> pojedinosti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Maštanje</a:t>
                      </a:r>
                    </a:p>
                    <a:p>
                      <a:r>
                        <a:rPr lang="hr-HR" dirty="0"/>
                        <a:t>Slikanje, crtanje</a:t>
                      </a:r>
                    </a:p>
                    <a:p>
                      <a:r>
                        <a:rPr lang="hr-HR" dirty="0"/>
                        <a:t>Predočavanje</a:t>
                      </a:r>
                      <a:r>
                        <a:rPr lang="hr-HR" baseline="0" dirty="0"/>
                        <a:t> slika</a:t>
                      </a:r>
                    </a:p>
                    <a:p>
                      <a:r>
                        <a:rPr lang="hr-HR" baseline="0" dirty="0"/>
                        <a:t>Gluma</a:t>
                      </a:r>
                    </a:p>
                    <a:p>
                      <a:r>
                        <a:rPr lang="hr-HR" baseline="0" dirty="0"/>
                        <a:t>Okus, osjet, njuh, opip</a:t>
                      </a:r>
                    </a:p>
                    <a:p>
                      <a:r>
                        <a:rPr lang="hr-HR" baseline="0" dirty="0"/>
                        <a:t>Ritam, ples, melodije, pjevanje</a:t>
                      </a:r>
                    </a:p>
                    <a:p>
                      <a:r>
                        <a:rPr lang="hr-HR" baseline="0" dirty="0"/>
                        <a:t>Igra, pripovijedanje, rimovanje, prepoznavanje osoba, stjecanje uvida u nešto</a:t>
                      </a:r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KOJEM TIPU PAMĆENJA PRIPADAŠ?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ČITALAČKI – najbolje pamtiš nakon čitanja</a:t>
            </a:r>
          </a:p>
          <a:p>
            <a:pPr>
              <a:buFontTx/>
              <a:buChar char="-"/>
            </a:pPr>
            <a:r>
              <a:rPr lang="hr-HR" dirty="0"/>
              <a:t>pročitaj ponovno gradivo s nastave, nešto o tome iz časopisa, interneta – obavezno napravi SAŽETAK – brzo ponavljanje</a:t>
            </a:r>
          </a:p>
          <a:p>
            <a:pPr>
              <a:buFontTx/>
              <a:buChar char="-"/>
            </a:pPr>
            <a:endParaRPr lang="hr-HR" dirty="0"/>
          </a:p>
          <a:p>
            <a:pPr lvl="6"/>
            <a:endParaRPr lang="hr-H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315899"/>
            <a:ext cx="3362690" cy="44893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980728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hr-HR" sz="3600" dirty="0"/>
              <a:t>SLUŠNI – pamtiš što čuješ</a:t>
            </a:r>
          </a:p>
          <a:p>
            <a:r>
              <a:rPr lang="hr-HR" dirty="0"/>
              <a:t>velika prednost – pozorno slušati nastavno gradivo </a:t>
            </a:r>
          </a:p>
          <a:p>
            <a:r>
              <a:rPr lang="hr-HR" dirty="0"/>
              <a:t>– puno usmenog tumačenja</a:t>
            </a:r>
          </a:p>
          <a:p>
            <a:pPr>
              <a:buFontTx/>
              <a:buChar char="-"/>
            </a:pPr>
            <a:r>
              <a:rPr lang="hr-HR" dirty="0"/>
              <a:t>glasno čitaj kod kuće</a:t>
            </a:r>
          </a:p>
          <a:p>
            <a:pPr>
              <a:buFontTx/>
              <a:buChar char="-"/>
            </a:pPr>
            <a:r>
              <a:rPr lang="hr-HR" dirty="0"/>
              <a:t>slušanje CD-a, strani jezik</a:t>
            </a:r>
          </a:p>
        </p:txBody>
      </p:sp>
      <p:pic>
        <p:nvPicPr>
          <p:cNvPr id="11" name="Content Placeholder 10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772816"/>
            <a:ext cx="4041849" cy="404184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</p:spPr>
        <p:txBody>
          <a:bodyPr>
            <a:normAutofit/>
          </a:bodyPr>
          <a:lstStyle/>
          <a:p>
            <a:r>
              <a:rPr lang="hr-HR" sz="3600" dirty="0"/>
              <a:t>VIDNI ILI VIZUALNI TIP </a:t>
            </a:r>
          </a:p>
          <a:p>
            <a:pPr>
              <a:buNone/>
            </a:pPr>
            <a:r>
              <a:rPr lang="hr-HR" sz="3600" dirty="0"/>
              <a:t>-  </a:t>
            </a:r>
            <a:r>
              <a:rPr lang="hr-HR" sz="3200" dirty="0"/>
              <a:t>pamtiš u slikama</a:t>
            </a:r>
          </a:p>
          <a:p>
            <a:pPr>
              <a:buNone/>
            </a:pPr>
            <a:r>
              <a:rPr lang="hr-HR" sz="3200" dirty="0"/>
              <a:t>-   gradivo sam slikovno predočavati</a:t>
            </a:r>
          </a:p>
          <a:p>
            <a:pPr>
              <a:buNone/>
            </a:pPr>
            <a:r>
              <a:rPr lang="hr-HR" sz="3200" dirty="0"/>
              <a:t>-   u mislima slikaš određenu sliku, stvaraš priču</a:t>
            </a:r>
          </a:p>
        </p:txBody>
      </p:sp>
      <p:pic>
        <p:nvPicPr>
          <p:cNvPr id="5" name="Content Placeholder 4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26648" y="1556792"/>
            <a:ext cx="4422182" cy="39604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r-HR" dirty="0"/>
              <a:t>NAJBOLJE – UKLJUČI SVA OSJETILA</a:t>
            </a:r>
          </a:p>
          <a:p>
            <a:r>
              <a:rPr lang="hr-HR" dirty="0"/>
              <a:t>čitaj </a:t>
            </a:r>
          </a:p>
          <a:p>
            <a:r>
              <a:rPr lang="hr-HR" dirty="0"/>
              <a:t>zapisuj</a:t>
            </a:r>
          </a:p>
          <a:p>
            <a:r>
              <a:rPr lang="hr-HR" dirty="0"/>
              <a:t>nacrtaj tablicu ili umnu mapu</a:t>
            </a:r>
          </a:p>
          <a:p>
            <a:r>
              <a:rPr lang="hr-HR" dirty="0"/>
              <a:t>zabilježi ključne pojmove</a:t>
            </a:r>
          </a:p>
          <a:p>
            <a:r>
              <a:rPr lang="hr-HR" dirty="0"/>
              <a:t>prepričaj gradivo ukućanima – tek kad ga možeš prepričati – tada si naučio</a:t>
            </a:r>
          </a:p>
          <a:p>
            <a:r>
              <a:rPr lang="hr-HR" dirty="0"/>
              <a:t>aktiviraj obje polutke mozga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KAKO POZITIVNO PRISTUPITI UČENJU?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MOTIVIRAJ SAMOGA SEBE</a:t>
            </a:r>
          </a:p>
          <a:p>
            <a:pPr>
              <a:buFontTx/>
              <a:buChar char="-"/>
            </a:pPr>
            <a:r>
              <a:rPr lang="hr-HR" dirty="0"/>
              <a:t>odaberi koje su ti stvari važne – vlastite pobude</a:t>
            </a:r>
          </a:p>
          <a:p>
            <a:r>
              <a:rPr lang="hr-HR" dirty="0"/>
              <a:t>OJAČAJ SAMOPOUZDANJE</a:t>
            </a:r>
          </a:p>
          <a:p>
            <a:pPr>
              <a:buFontTx/>
              <a:buChar char="-"/>
            </a:pPr>
            <a:r>
              <a:rPr lang="hr-HR" dirty="0"/>
              <a:t>‘Ja to mogu, znam, hoću..’ – teži promjeni</a:t>
            </a:r>
          </a:p>
          <a:p>
            <a:pPr>
              <a:buFontTx/>
              <a:buChar char="-"/>
            </a:pPr>
            <a:r>
              <a:rPr lang="hr-HR" dirty="0"/>
              <a:t>sam odlučuješ o svom životu – samoprocjena</a:t>
            </a:r>
          </a:p>
          <a:p>
            <a:pPr>
              <a:buFontTx/>
              <a:buChar char="-"/>
            </a:pPr>
            <a:r>
              <a:rPr lang="hr-HR" dirty="0"/>
              <a:t>postavljanje realnih ciljeva</a:t>
            </a:r>
          </a:p>
          <a:p>
            <a:pPr>
              <a:buFontTx/>
              <a:buChar char="-"/>
            </a:pPr>
            <a:r>
              <a:rPr lang="hr-HR" dirty="0"/>
              <a:t>postani svjestan onoga što želiš postići – zamisli svoj život za deset, dvadeset...godina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</TotalTime>
  <Words>1767</Words>
  <Application>Microsoft Office PowerPoint</Application>
  <PresentationFormat>Prikaz na zaslonu (4:3)</PresentationFormat>
  <Paragraphs>286</Paragraphs>
  <Slides>29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7" baseType="lpstr">
      <vt:lpstr>Arial</vt:lpstr>
      <vt:lpstr>Comic Sans MS</vt:lpstr>
      <vt:lpstr>Franklin Gothic Book</vt:lpstr>
      <vt:lpstr>Franklin Gothic Medium</vt:lpstr>
      <vt:lpstr>Times New Roman</vt:lpstr>
      <vt:lpstr>Wingdings</vt:lpstr>
      <vt:lpstr>Wingdings 2</vt:lpstr>
      <vt:lpstr>Trek</vt:lpstr>
      <vt:lpstr>NEMA VIŠE LOŠIH OCJENA Kako to ostvariti?</vt:lpstr>
      <vt:lpstr>ŠTO DJECA MISLE O OCJENAMA?</vt:lpstr>
      <vt:lpstr> KAKO NASTAJU OCJENE?</vt:lpstr>
      <vt:lpstr>KAKO FUNKCIONIRA PROCES MIŠLJENJA?</vt:lpstr>
      <vt:lpstr>KOJEM TIPU PAMĆENJA PRIPADAŠ?</vt:lpstr>
      <vt:lpstr>PowerPoint prezentacija</vt:lpstr>
      <vt:lpstr>PowerPoint prezentacija</vt:lpstr>
      <vt:lpstr>PowerPoint prezentacija</vt:lpstr>
      <vt:lpstr>KAKO POZITIVNO PRISTUPITI UČENJU?</vt:lpstr>
      <vt:lpstr>MJESTO ZA UČENJE</vt:lpstr>
      <vt:lpstr>NAPRAVI PLAN UČENJA!</vt:lpstr>
      <vt:lpstr>NA TRAGU IZGUBLJENOM VREMENU... </vt:lpstr>
      <vt:lpstr>PRIPREMA ZA UČENJE</vt:lpstr>
      <vt:lpstr>UČI SA STANKAMA!</vt:lpstr>
      <vt:lpstr>UČI S RAZUMIJEVANJEM</vt:lpstr>
      <vt:lpstr>PowerPoint prezentacija</vt:lpstr>
      <vt:lpstr>PowerPoint prezentacija</vt:lpstr>
      <vt:lpstr>3. Ponavljanje</vt:lpstr>
      <vt:lpstr>Podcrtavanje, bilješke - primjer</vt:lpstr>
      <vt:lpstr>Obavezno zapiši na poseban papir: </vt:lpstr>
      <vt:lpstr>KORISTI  maŠTU KAD TI JE TEŠKO UPAMTITI</vt:lpstr>
      <vt:lpstr>KAKO SE KONCENTRIRATI?</vt:lpstr>
      <vt:lpstr>KAKO SVLADATI STRAH OD ISPITA?</vt:lpstr>
      <vt:lpstr>UČENJE NA ŠKOLSKOM SATU </vt:lpstr>
      <vt:lpstr>Za bolje pamćenje</vt:lpstr>
      <vt:lpstr>PowerPoint prezentacija</vt:lpstr>
      <vt:lpstr>  BITI BUDAN !!!                        </vt:lpstr>
      <vt:lpstr>   Ponavljanje vlastitim riječima poboljšava stupanj zapamćenosti. Glasno izgovarajte misli !  </vt:lpstr>
      <vt:lpstr>   Jednom tako uspostavljen sustav rada vrlo brzo počinje donositi vidljive rezultate.                      PROVJERITE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NEMA VIŠE LOŠIH OCJENA Kako to ostvariti?</dc:title>
  <dc:creator>Korisnik</dc:creator>
  <cp:lastModifiedBy>Renata Bratanović Palaić</cp:lastModifiedBy>
  <cp:revision>68</cp:revision>
  <dcterms:created xsi:type="dcterms:W3CDTF">2015-02-03T15:29:16Z</dcterms:created>
  <dcterms:modified xsi:type="dcterms:W3CDTF">2022-06-11T13:47:28Z</dcterms:modified>
</cp:coreProperties>
</file>