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75" r:id="rId3"/>
    <p:sldId id="295" r:id="rId4"/>
    <p:sldId id="297" r:id="rId5"/>
    <p:sldId id="296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0D08"/>
    <a:srgbClr val="FF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7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09A132-B6FA-4617-936A-847A70963879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/>
              <a:t>Sveti Martin na Muri 26. – 28. 06. 2017.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Državni skup učitelja i nastavnika matematike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C9445-E08E-463D-897B-C9703EC9664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/>
              <a:t>Sveti Martin na Muri 26. – 28. 06. 2017.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Državni skup učitelja i nastavnika matematike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36E79-EC6A-460B-B7CE-58104F05815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/>
              <a:t>Sveti Martin na Muri 26. – 28. 06. 2017.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Državni skup učitelja i nastavnika matematike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DD68F-192B-4A6F-92B9-F439D05F1BC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sr-Latn-CS"/>
              <a:t>Sveti Martin na Muri 26. – 28. 06. 2017.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Državni skup učitelja i nastavnika matematike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BC2A0A-54F3-4D73-ABBF-6306978E3B4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/>
              <a:t>Sveti Martin na Muri 26. – 28. 06. 2017.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Državni skup učitelja i nastavnika matematike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0454C-A614-48E2-AE23-E1F32892C56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/>
              <a:t>Sveti Martin na Muri 26. – 28. 06. 2017.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Državni skup učitelja i nastavnika matematike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4FC71-91DA-4662-B678-A17B2C34C08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/>
              <a:t>Sveti Martin na Muri 26. – 28. 06. 2017.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Državni skup učitelja i nastavnika matematike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EAD3C-21C3-4F49-8872-A21550697DA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/>
              <a:t>Sveti Martin na Muri 26. – 28. 06. 2017.</a:t>
            </a:r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Državni skup učitelja i nastavnika matematike</a:t>
            </a: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52EB6-4AFC-4114-9003-8F7707258D6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/>
              <a:t>Sveti Martin na Muri 26. – 28. 06. 2017.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Državni skup učitelja i nastavnika matematike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AF398-20D1-4943-AEE6-AC11DEC0485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/>
              <a:t>Sveti Martin na Muri 26. – 28. 06. 2017.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Državni skup učitelja i nastavnika matematike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419DF-D700-49D0-9EBB-3AF92EA8D5A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/>
              <a:t>Sveti Martin na Muri 26. – 28. 06. 2017.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Državni skup učitelja i nastavnika matematike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CB9C2-D0E3-4DA2-A49D-EC7FD72085E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/>
              <a:t>Sveti Martin na Muri 26. – 28. 06. 2017.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Državni skup učitelja i nastavnika matematike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CBAAB-7D38-4F4E-8EAC-051D544E1BC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sr-Latn-CS"/>
              <a:t>Sveti Martin na Muri 26. – 28. 06. 2017.</a:t>
            </a: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hr-HR"/>
              <a:t>Državni skup učitelja i nastavnika matematike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FF9735-FFF6-43A5-B8D4-D1AA3C2CE2AB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12968" cy="1224136"/>
          </a:xfrm>
        </p:spPr>
        <p:txBody>
          <a:bodyPr/>
          <a:lstStyle/>
          <a:p>
            <a:r>
              <a:rPr lang="sr-Cyrl-CS" sz="3200" b="1" dirty="0" err="1"/>
              <a:t>Prilagodba</a:t>
            </a:r>
            <a:r>
              <a:rPr lang="hr-HR" sz="3200" b="1" dirty="0"/>
              <a:t> i vrednovanje problemskih zadataka</a:t>
            </a:r>
            <a:r>
              <a:rPr lang="sr-Cyrl-CS" sz="3200" b="1" dirty="0"/>
              <a:t> za učenike s </a:t>
            </a:r>
            <a:r>
              <a:rPr lang="hr-HR" sz="3200" b="1" dirty="0"/>
              <a:t>teškoćama u razvoju</a:t>
            </a:r>
            <a:endParaRPr lang="hr-HR" sz="3200" dirty="0"/>
          </a:p>
        </p:txBody>
      </p:sp>
      <p:pic>
        <p:nvPicPr>
          <p:cNvPr id="59396" name="Picture 4" descr="Uh, ta matematik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564904"/>
            <a:ext cx="4896544" cy="3657600"/>
          </a:xfrm>
          <a:noFill/>
          <a:ln/>
        </p:spPr>
      </p:pic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38D0-EC6B-4088-8E25-C305F8BC70A0}" type="slidenum">
              <a:rPr lang="hr-HR"/>
              <a:pPr/>
              <a:t>1</a:t>
            </a:fld>
            <a:endParaRPr lang="hr-HR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576" y="1412776"/>
            <a:ext cx="7560840" cy="936104"/>
          </a:xfrm>
        </p:spPr>
        <p:txBody>
          <a:bodyPr/>
          <a:lstStyle/>
          <a:p>
            <a:pPr algn="ctr">
              <a:buNone/>
            </a:pPr>
            <a:r>
              <a:rPr lang="hr-HR" sz="2400" dirty="0" err="1">
                <a:latin typeface="Informal Roman" pitchFamily="66" charset="0"/>
              </a:rPr>
              <a:t>Dr</a:t>
            </a:r>
            <a:r>
              <a:rPr lang="hr-HR" sz="2400" dirty="0">
                <a:latin typeface="Informal Roman" pitchFamily="66" charset="0"/>
              </a:rPr>
              <a:t>. </a:t>
            </a:r>
            <a:r>
              <a:rPr lang="hr-HR" sz="2400" dirty="0" err="1">
                <a:latin typeface="Informal Roman" pitchFamily="66" charset="0"/>
              </a:rPr>
              <a:t>sc</a:t>
            </a:r>
            <a:r>
              <a:rPr lang="hr-HR" sz="2400" dirty="0">
                <a:latin typeface="Informal Roman" pitchFamily="66" charset="0"/>
              </a:rPr>
              <a:t>. Vlado Halusek, učitelj savjetnik</a:t>
            </a:r>
          </a:p>
          <a:p>
            <a:pPr algn="ctr">
              <a:buNone/>
            </a:pPr>
            <a:r>
              <a:rPr lang="hr-HR" sz="2400" dirty="0">
                <a:latin typeface="Informal Roman" pitchFamily="66" charset="0"/>
              </a:rPr>
              <a:t>Osnovna škola Kloštar Podravski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04B109A1-E1F5-4261-977A-FEA827630D68}"/>
              </a:ext>
            </a:extLst>
          </p:cNvPr>
          <p:cNvSpPr txBox="1"/>
          <p:nvPr/>
        </p:nvSpPr>
        <p:spPr>
          <a:xfrm>
            <a:off x="467544" y="64533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1. 09. 2020.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/>
          <a:lstStyle/>
          <a:p>
            <a:r>
              <a:rPr lang="hr-HR" sz="4000" dirty="0"/>
              <a:t>Primjer 5.</a:t>
            </a:r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5364088" y="1268760"/>
            <a:ext cx="3528392" cy="4857403"/>
          </a:xfrm>
        </p:spPr>
        <p:txBody>
          <a:bodyPr/>
          <a:lstStyle/>
          <a:p>
            <a:r>
              <a:rPr lang="hr-HR" dirty="0"/>
              <a:t>Koliko je star Jelenin djed ako je </a:t>
            </a:r>
            <a:r>
              <a:rPr lang="hr-HR" b="1" dirty="0"/>
              <a:t>5 puta stariji</a:t>
            </a:r>
            <a:r>
              <a:rPr lang="hr-HR" dirty="0"/>
              <a:t> od Jelene koja ima 14 godina?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10</a:t>
            </a:fld>
            <a:endParaRPr lang="hr-HR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896544" cy="4857403"/>
          </a:xfrm>
        </p:spPr>
        <p:txBody>
          <a:bodyPr/>
          <a:lstStyle/>
          <a:p>
            <a:r>
              <a:rPr lang="hr-HR" dirty="0"/>
              <a:t>Koliko je star Jelenin djed ako je 5 puta stariji od Jelene, a zajedno imaju 84 godina?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/>
          <a:lstStyle/>
          <a:p>
            <a:r>
              <a:rPr lang="hr-HR" sz="4000" dirty="0"/>
              <a:t>Primjer 6.</a:t>
            </a:r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5364088" y="1268760"/>
            <a:ext cx="3528392" cy="4857403"/>
          </a:xfrm>
        </p:spPr>
        <p:txBody>
          <a:bodyPr/>
          <a:lstStyle/>
          <a:p>
            <a:pPr fontAlgn="ctr"/>
            <a:r>
              <a:rPr lang="hr-HR" dirty="0"/>
              <a:t>Gustoća željeza je 7.8 g/cm</a:t>
            </a:r>
            <a:r>
              <a:rPr lang="hr-HR" baseline="30000" dirty="0"/>
              <a:t>3</a:t>
            </a:r>
            <a:r>
              <a:rPr lang="hr-HR" dirty="0"/>
              <a:t>.</a:t>
            </a:r>
          </a:p>
          <a:p>
            <a:pPr fontAlgn="ctr"/>
            <a:r>
              <a:rPr lang="hr-HR" b="1" dirty="0"/>
              <a:t>a)</a:t>
            </a:r>
            <a:r>
              <a:rPr lang="hr-HR" dirty="0"/>
              <a:t> Kolika je </a:t>
            </a:r>
            <a:r>
              <a:rPr lang="hr-HR" b="1" dirty="0"/>
              <a:t>masa</a:t>
            </a:r>
            <a:r>
              <a:rPr lang="hr-HR" dirty="0"/>
              <a:t> željeza kojemu je obujam 1 cm</a:t>
            </a:r>
            <a:r>
              <a:rPr lang="hr-HR" baseline="30000" dirty="0"/>
              <a:t>3</a:t>
            </a:r>
            <a:r>
              <a:rPr lang="hr-HR" dirty="0"/>
              <a:t>?</a:t>
            </a:r>
          </a:p>
          <a:p>
            <a:pPr fontAlgn="ctr"/>
            <a:r>
              <a:rPr lang="hr-HR" b="1" dirty="0"/>
              <a:t>b)</a:t>
            </a:r>
            <a:r>
              <a:rPr lang="hr-HR" dirty="0"/>
              <a:t> Koliki je </a:t>
            </a:r>
            <a:r>
              <a:rPr lang="hr-HR" b="1" dirty="0"/>
              <a:t>obujam</a:t>
            </a:r>
            <a:r>
              <a:rPr lang="hr-HR" dirty="0"/>
              <a:t> komada željeza mase 7.8 g?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11</a:t>
            </a:fld>
            <a:endParaRPr lang="hr-HR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4896544" cy="5073427"/>
          </a:xfrm>
        </p:spPr>
        <p:txBody>
          <a:bodyPr/>
          <a:lstStyle/>
          <a:p>
            <a:pPr fontAlgn="ctr"/>
            <a:r>
              <a:rPr lang="hr-HR" sz="2200" dirty="0"/>
              <a:t>Gustoća željeza je 7.8 g/cm</a:t>
            </a:r>
            <a:r>
              <a:rPr lang="hr-HR" sz="2200" baseline="30000" dirty="0"/>
              <a:t>3</a:t>
            </a:r>
            <a:r>
              <a:rPr lang="hr-HR" sz="2200" dirty="0"/>
              <a:t>.</a:t>
            </a:r>
          </a:p>
          <a:p>
            <a:pPr fontAlgn="ctr"/>
            <a:r>
              <a:rPr lang="hr-HR" sz="2200" b="1" dirty="0"/>
              <a:t>a)</a:t>
            </a:r>
            <a:r>
              <a:rPr lang="hr-HR" sz="2200" dirty="0"/>
              <a:t> Kolika je masa željeza kojemu je obujam 25 cm</a:t>
            </a:r>
            <a:r>
              <a:rPr lang="hr-HR" sz="2200" baseline="30000" dirty="0"/>
              <a:t>3</a:t>
            </a:r>
            <a:r>
              <a:rPr lang="hr-HR" sz="2200" dirty="0"/>
              <a:t>?</a:t>
            </a:r>
          </a:p>
          <a:p>
            <a:pPr fontAlgn="ctr"/>
            <a:r>
              <a:rPr lang="hr-HR" sz="2200" b="1" dirty="0"/>
              <a:t>b)</a:t>
            </a:r>
            <a:r>
              <a:rPr lang="hr-HR" sz="2200" dirty="0"/>
              <a:t> Napišite formulu ovisnosti mase željeza o obujmu željeza.</a:t>
            </a:r>
          </a:p>
          <a:p>
            <a:pPr fontAlgn="ctr"/>
            <a:r>
              <a:rPr lang="hr-HR" sz="2200" b="1" dirty="0"/>
              <a:t>c)</a:t>
            </a:r>
            <a:r>
              <a:rPr lang="hr-HR" sz="2200" dirty="0"/>
              <a:t> Nacrtajte u koordinatnom sustavu graf dobivene linearne funkcije. (Na osi </a:t>
            </a:r>
            <a:r>
              <a:rPr lang="hr-HR" sz="2200" i="1" dirty="0"/>
              <a:t>x</a:t>
            </a:r>
            <a:r>
              <a:rPr lang="hr-HR" sz="2200" dirty="0"/>
              <a:t> označite obujam izražen u cm</a:t>
            </a:r>
            <a:r>
              <a:rPr lang="hr-HR" sz="2200" baseline="30000" dirty="0"/>
              <a:t>3</a:t>
            </a:r>
            <a:r>
              <a:rPr lang="hr-HR" sz="2200" dirty="0"/>
              <a:t>, a na osi </a:t>
            </a:r>
            <a:r>
              <a:rPr lang="hr-HR" sz="2200" i="1" dirty="0"/>
              <a:t>y</a:t>
            </a:r>
            <a:r>
              <a:rPr lang="hr-HR" sz="2200" dirty="0"/>
              <a:t> označite masu željeza izraženu u gramima).</a:t>
            </a:r>
          </a:p>
          <a:p>
            <a:pPr fontAlgn="ctr"/>
            <a:r>
              <a:rPr lang="hr-HR" sz="2200" b="1" dirty="0"/>
              <a:t>d)</a:t>
            </a:r>
            <a:r>
              <a:rPr lang="hr-HR" sz="2200" dirty="0"/>
              <a:t> Izračunajte masu željeza koja ima obujam 12 m</a:t>
            </a:r>
            <a:r>
              <a:rPr lang="hr-HR" sz="2200" baseline="30000" dirty="0"/>
              <a:t>3</a:t>
            </a:r>
            <a:r>
              <a:rPr lang="hr-HR" sz="2200" dirty="0"/>
              <a:t>.</a:t>
            </a:r>
          </a:p>
          <a:p>
            <a:r>
              <a:rPr lang="hr-HR" sz="2200" b="1" dirty="0"/>
              <a:t>e)</a:t>
            </a:r>
            <a:r>
              <a:rPr lang="hr-HR" sz="2200" dirty="0"/>
              <a:t> Koliki je obujam komada željeza mase 31.2 g?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/>
          <a:lstStyle/>
          <a:p>
            <a:r>
              <a:rPr lang="hr-HR" sz="4000" dirty="0"/>
              <a:t>Primjer 7.</a:t>
            </a:r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5364088" y="1268760"/>
            <a:ext cx="3528392" cy="4857403"/>
          </a:xfrm>
        </p:spPr>
        <p:txBody>
          <a:bodyPr/>
          <a:lstStyle/>
          <a:p>
            <a:pPr fontAlgn="ctr"/>
            <a:r>
              <a:rPr lang="hr-HR" dirty="0"/>
              <a:t>Čovjek pođe u šetnju i prijeđe 60 m prema </a:t>
            </a:r>
            <a:r>
              <a:rPr lang="hr-HR" b="1" dirty="0"/>
              <a:t>istoku</a:t>
            </a:r>
            <a:r>
              <a:rPr lang="hr-HR" dirty="0"/>
              <a:t> i 40 m prema </a:t>
            </a:r>
            <a:r>
              <a:rPr lang="hr-HR" b="1" dirty="0"/>
              <a:t>jugu</a:t>
            </a:r>
            <a:r>
              <a:rPr lang="hr-HR" dirty="0"/>
              <a:t>. </a:t>
            </a:r>
            <a:r>
              <a:rPr lang="hr-HR" b="1" dirty="0"/>
              <a:t>Nacrtajte</a:t>
            </a:r>
            <a:r>
              <a:rPr lang="hr-HR" dirty="0"/>
              <a:t> skicu njegovog kretanja.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12</a:t>
            </a:fld>
            <a:endParaRPr lang="hr-HR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4896544" cy="5073427"/>
          </a:xfrm>
        </p:spPr>
        <p:txBody>
          <a:bodyPr/>
          <a:lstStyle/>
          <a:p>
            <a:r>
              <a:rPr lang="hr-HR" dirty="0"/>
              <a:t>Čovjek pođe u šetnju i prijeđe 60 m prema istoku, 40 m prema jugu, 30 m prema zapadu i 20 m prema sjeveru. Odredite njegovu udaljenost od mjesta s kojeg je krenuo u šetnju.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13</a:t>
            </a:fld>
            <a:endParaRPr lang="hr-HR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hr-HR" sz="4000" dirty="0"/>
              <a:t>Vrednovanje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25538"/>
            <a:ext cx="8568952" cy="4895750"/>
          </a:xfrm>
        </p:spPr>
        <p:txBody>
          <a:bodyPr/>
          <a:lstStyle/>
          <a:p>
            <a:r>
              <a:rPr lang="hr-HR" sz="2800" dirty="0"/>
              <a:t>Učenici s teškoćama u razvoju dobivaju isti broj prilagođenih zadataka kao i ostali učenici.</a:t>
            </a:r>
          </a:p>
          <a:p>
            <a:r>
              <a:rPr lang="hr-HR" sz="2800" dirty="0"/>
              <a:t> Za isti broj bodova dobije se ista ocjena bez obzira radi li se o redovnom ili prilagođenom programu. </a:t>
            </a:r>
          </a:p>
          <a:p>
            <a:r>
              <a:rPr lang="hr-HR" sz="2800" dirty="0"/>
              <a:t>Time se dodatno utječe i na smanjenje postojeće diferencijacije učenika s teškoćama u razvoju te se pospješuje njihova integracija u redovnu nastavu.</a:t>
            </a:r>
          </a:p>
        </p:txBody>
      </p:sp>
      <p:pic>
        <p:nvPicPr>
          <p:cNvPr id="92164" name="Picture 4" descr="Uh, ta matemati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224" y="5921822"/>
            <a:ext cx="1584176" cy="93617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14</a:t>
            </a:fld>
            <a:endParaRPr lang="hr-HR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hr-HR" sz="4000" dirty="0"/>
              <a:t>Zaključak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25538"/>
            <a:ext cx="8568952" cy="4895750"/>
          </a:xfrm>
        </p:spPr>
        <p:txBody>
          <a:bodyPr/>
          <a:lstStyle/>
          <a:p>
            <a:r>
              <a:rPr lang="hr-HR" sz="2800" dirty="0"/>
              <a:t>Svaki učenik s teškoćama u razvoju zahtjeva individualnu prilagodbu nastavnih sadržaja, a samim tim i prilagodbu svih tipova zadataka. </a:t>
            </a:r>
          </a:p>
          <a:p>
            <a:r>
              <a:rPr lang="hr-HR" sz="2800" dirty="0"/>
              <a:t>Prijedlog prilagodbe zadataka ne treba shvatiti kao univerzalnu prilagodbu za sve učenike s teškoćama u razvoju (intelektualne teškoće). </a:t>
            </a:r>
          </a:p>
          <a:p>
            <a:r>
              <a:rPr lang="hr-HR" sz="2800" dirty="0"/>
              <a:t>Za svakog učenika je potrebno odrediti odgovara li mu predložena prilagodba ili treba učiniti dodatnu prilagodbu dodavanjem onog što se pokaže potrebnim ili izbacivanjem suvišnog.</a:t>
            </a:r>
          </a:p>
        </p:txBody>
      </p:sp>
      <p:pic>
        <p:nvPicPr>
          <p:cNvPr id="92164" name="Picture 4" descr="Uh, ta matemati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224" y="5921822"/>
            <a:ext cx="1584176" cy="93617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15</a:t>
            </a:fld>
            <a:endParaRPr lang="hr-HR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hr-HR" sz="4000" dirty="0"/>
              <a:t>Literatura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980728"/>
            <a:ext cx="8568952" cy="5040560"/>
          </a:xfrm>
        </p:spPr>
        <p:txBody>
          <a:bodyPr/>
          <a:lstStyle/>
          <a:p>
            <a:pPr lvl="0"/>
            <a:r>
              <a:rPr lang="hr-HR" sz="2200" dirty="0"/>
              <a:t>Antunović Piton, M. Kuliš, I. Matić, N. </a:t>
            </a:r>
            <a:r>
              <a:rPr lang="hr-HR" sz="2200" dirty="0" err="1"/>
              <a:t>Zvelf</a:t>
            </a:r>
            <a:r>
              <a:rPr lang="hr-HR" sz="2200" dirty="0"/>
              <a:t>, </a:t>
            </a:r>
            <a:r>
              <a:rPr lang="hr-HR" sz="2200" i="1" dirty="0"/>
              <a:t>Matematika 5 - udžbenik sa zbirkom zadataka za matematiku u petom razredu osnovne škole, 2. dio</a:t>
            </a:r>
            <a:r>
              <a:rPr lang="hr-HR" sz="2200" dirty="0"/>
              <a:t>, Školska knjiga, Zagreb 2014.</a:t>
            </a:r>
          </a:p>
          <a:p>
            <a:pPr lvl="0"/>
            <a:r>
              <a:rPr lang="hr-HR" sz="2200" dirty="0"/>
              <a:t>B. Antunović Piton, A. </a:t>
            </a:r>
            <a:r>
              <a:rPr lang="hr-HR" sz="2200" dirty="0" err="1"/>
              <a:t>Bogner</a:t>
            </a:r>
            <a:r>
              <a:rPr lang="hr-HR" sz="2200" dirty="0"/>
              <a:t> Boroš, P. Brkić, M. Karlo, N. </a:t>
            </a:r>
            <a:r>
              <a:rPr lang="hr-HR" sz="2200" dirty="0" err="1"/>
              <a:t>Zvelf</a:t>
            </a:r>
            <a:r>
              <a:rPr lang="hr-HR" sz="2200" dirty="0"/>
              <a:t>, </a:t>
            </a:r>
            <a:r>
              <a:rPr lang="hr-HR" sz="2200" i="1" dirty="0"/>
              <a:t>Matematika 6 - udžbenik sa zbirkom zadataka za matematiku u šestom razredu osnovne škole, 2. dio</a:t>
            </a:r>
            <a:r>
              <a:rPr lang="hr-HR" sz="2200" dirty="0"/>
              <a:t>, Školska knjiga, Zagreb 2014.</a:t>
            </a:r>
          </a:p>
          <a:p>
            <a:pPr lvl="0"/>
            <a:r>
              <a:rPr lang="hr-HR" sz="2200" dirty="0"/>
              <a:t>A. </a:t>
            </a:r>
            <a:r>
              <a:rPr lang="hr-HR" sz="2200" dirty="0" err="1"/>
              <a:t>Bogner</a:t>
            </a:r>
            <a:r>
              <a:rPr lang="hr-HR" sz="2200" dirty="0"/>
              <a:t> Boroš, P. Brkić, L. Havranek </a:t>
            </a:r>
            <a:r>
              <a:rPr lang="hr-HR" sz="2200" dirty="0" err="1"/>
              <a:t>Bijuković</a:t>
            </a:r>
            <a:r>
              <a:rPr lang="hr-HR" sz="2200" dirty="0"/>
              <a:t>, M. Karlo, M. Kuliš, </a:t>
            </a:r>
            <a:r>
              <a:rPr lang="hr-HR" sz="2200" i="1" dirty="0"/>
              <a:t>Matematika 7 - udžbenik sa zbirkom zadataka za matematiku u sedmom razredu osnovne škole, 2. dio</a:t>
            </a:r>
            <a:r>
              <a:rPr lang="hr-HR" sz="2200" dirty="0"/>
              <a:t>, Školska knjiga, Zagreb 2014.</a:t>
            </a:r>
          </a:p>
          <a:p>
            <a:pPr lvl="0"/>
            <a:r>
              <a:rPr lang="hr-HR" sz="2200" dirty="0"/>
              <a:t>B. Antunović Piton, T. </a:t>
            </a:r>
            <a:r>
              <a:rPr lang="hr-HR" sz="2200" dirty="0" err="1"/>
              <a:t>Djaković</a:t>
            </a:r>
            <a:r>
              <a:rPr lang="hr-HR" sz="2200" dirty="0"/>
              <a:t>, L. Havranek </a:t>
            </a:r>
            <a:r>
              <a:rPr lang="hr-HR" sz="2200" dirty="0" err="1"/>
              <a:t>Bijuković</a:t>
            </a:r>
            <a:r>
              <a:rPr lang="hr-HR" sz="2200" dirty="0"/>
              <a:t>, I. Matić, T. </a:t>
            </a:r>
            <a:r>
              <a:rPr lang="hr-HR" sz="2200" dirty="0" err="1"/>
              <a:t>Rodiger</a:t>
            </a:r>
            <a:r>
              <a:rPr lang="hr-HR" sz="2200" dirty="0"/>
              <a:t>, </a:t>
            </a:r>
            <a:r>
              <a:rPr lang="hr-HR" sz="2200" i="1" dirty="0"/>
              <a:t>Matematika 8 - udžbenik sa zbirkom zadataka za matematiku u osmom razredu osnovne škole, 2. dio</a:t>
            </a:r>
            <a:r>
              <a:rPr lang="hr-HR" sz="2200" dirty="0"/>
              <a:t>, Školska knjiga, Zagreb 2014.</a:t>
            </a:r>
          </a:p>
        </p:txBody>
      </p:sp>
      <p:pic>
        <p:nvPicPr>
          <p:cNvPr id="92164" name="Picture 4" descr="Uh, ta matemati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224" y="5921822"/>
            <a:ext cx="1584176" cy="93617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12968" cy="1224136"/>
          </a:xfrm>
        </p:spPr>
        <p:txBody>
          <a:bodyPr/>
          <a:lstStyle/>
          <a:p>
            <a:r>
              <a:rPr lang="hr-HR" sz="3200" b="1" dirty="0"/>
              <a:t>Hvala!</a:t>
            </a:r>
            <a:endParaRPr lang="hr-HR" sz="3200" dirty="0"/>
          </a:p>
        </p:txBody>
      </p:sp>
      <p:pic>
        <p:nvPicPr>
          <p:cNvPr id="59396" name="Picture 4" descr="Uh, ta matematik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996952"/>
            <a:ext cx="4896544" cy="2952328"/>
          </a:xfrm>
          <a:noFill/>
          <a:ln/>
        </p:spPr>
      </p:pic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38D0-EC6B-4088-8E25-C305F8BC70A0}" type="slidenum">
              <a:rPr lang="hr-HR"/>
              <a:pPr/>
              <a:t>16</a:t>
            </a:fld>
            <a:endParaRPr lang="hr-HR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7584" y="1772816"/>
            <a:ext cx="7560840" cy="936104"/>
          </a:xfrm>
        </p:spPr>
        <p:txBody>
          <a:bodyPr/>
          <a:lstStyle/>
          <a:p>
            <a:pPr algn="ctr">
              <a:buNone/>
            </a:pPr>
            <a:r>
              <a:rPr lang="hr-HR" sz="4000" dirty="0">
                <a:latin typeface="Arial" pitchFamily="34" charset="0"/>
                <a:cs typeface="Arial" pitchFamily="34" charset="0"/>
              </a:rPr>
              <a:t>vlado.halusek@skole.hr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2</a:t>
            </a:fld>
            <a:endParaRPr lang="hr-HR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hr-HR" sz="4000" dirty="0"/>
              <a:t>Pravna podloga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25538"/>
            <a:ext cx="8424936" cy="4895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500" i="1" dirty="0"/>
              <a:t>Zakon o odgoju i obrazovanju u osnovnoj i srednjoj školi</a:t>
            </a:r>
            <a:r>
              <a:rPr lang="hr-HR" sz="2500" dirty="0"/>
              <a:t> </a:t>
            </a:r>
          </a:p>
          <a:p>
            <a:pPr>
              <a:lnSpc>
                <a:spcPct val="90000"/>
              </a:lnSpc>
            </a:pPr>
            <a:r>
              <a:rPr lang="hr-HR" sz="2500" i="1" dirty="0"/>
              <a:t>Nacionalni okvirni kurikulum</a:t>
            </a:r>
            <a:r>
              <a:rPr lang="hr-HR" sz="2500" dirty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hr-HR" sz="2500" dirty="0"/>
              <a:t>- Djeca i učenici s teškoćama u razvoju uključuju se u odgojno-obrazovni sustav uz odgovarajuće mjere potpore u različitom opsegu, a prema osobnim potrebama</a:t>
            </a:r>
          </a:p>
          <a:p>
            <a:pPr>
              <a:lnSpc>
                <a:spcPct val="90000"/>
              </a:lnSpc>
            </a:pPr>
            <a:r>
              <a:rPr lang="hr-HR" sz="2500" i="1" dirty="0"/>
              <a:t>Pravilnik o osnovnoškolskom i srednjoškolskom odgoju i obrazovanju učenika s teškoćama u razvoju</a:t>
            </a:r>
            <a:r>
              <a:rPr lang="hr-HR" sz="2500" dirty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hr-HR" sz="2500" dirty="0"/>
              <a:t>- Opseg nastavnih sadržaja može se umanjiti do najniže razine usvojenosti obrazovnih postignuća propisanih nastavnim planom i programom/kurikulumom za razred u koji je učenik uključen, a iznad razine posebnog programa</a:t>
            </a:r>
          </a:p>
        </p:txBody>
      </p:sp>
      <p:pic>
        <p:nvPicPr>
          <p:cNvPr id="92164" name="Picture 4" descr="Uh, ta matemati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224" y="5921822"/>
            <a:ext cx="1584176" cy="93617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3</a:t>
            </a:fld>
            <a:endParaRPr lang="hr-HR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hr-HR" sz="4000" dirty="0"/>
              <a:t>Stručna podloga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25538"/>
            <a:ext cx="8568952" cy="4895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500" dirty="0"/>
              <a:t>Učitelj matematike i fizike</a:t>
            </a:r>
          </a:p>
          <a:p>
            <a:pPr>
              <a:lnSpc>
                <a:spcPct val="90000"/>
              </a:lnSpc>
            </a:pPr>
            <a:r>
              <a:rPr lang="hr-HR" sz="2500" dirty="0"/>
              <a:t>Poslijediplomski znanstveni studij iz didaktike prirodnih znanosti </a:t>
            </a:r>
          </a:p>
          <a:p>
            <a:pPr>
              <a:lnSpc>
                <a:spcPct val="90000"/>
              </a:lnSpc>
            </a:pPr>
            <a:r>
              <a:rPr lang="hr-HR" sz="2500" dirty="0"/>
              <a:t>2 godine predavanja Metodike nastave matematike na Učiteljskom fakultetu u Osijeku</a:t>
            </a:r>
          </a:p>
          <a:p>
            <a:r>
              <a:rPr lang="hr-HR" sz="2500" dirty="0"/>
              <a:t>Naslovno nastavno zvanje: profesor visoke škole za znanstveno područje prirodnih znanosti polje matematika</a:t>
            </a:r>
          </a:p>
          <a:p>
            <a:r>
              <a:rPr lang="hr-HR" sz="2500" dirty="0"/>
              <a:t>Prilagodba zadataka iz fizike za učenike s teškoćama u razvoju</a:t>
            </a:r>
          </a:p>
          <a:p>
            <a:r>
              <a:rPr lang="hr-HR" sz="2500" b="1" dirty="0"/>
              <a:t>30 godina iskustva u radu s učenicima s teškoćama u razvoju koji su integrirani u redovnu nastavu</a:t>
            </a:r>
          </a:p>
        </p:txBody>
      </p:sp>
      <p:pic>
        <p:nvPicPr>
          <p:cNvPr id="92164" name="Picture 4" descr="Uh, ta matemati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224" y="5921822"/>
            <a:ext cx="1584176" cy="93617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4</a:t>
            </a:fld>
            <a:endParaRPr lang="hr-HR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hr-HR" sz="4000" dirty="0"/>
              <a:t>Metodologija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25538"/>
            <a:ext cx="8568952" cy="4895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500" dirty="0"/>
              <a:t>Isti redni broj zadatka i ista stranica za redovni i prilagođeni zadatak.</a:t>
            </a:r>
          </a:p>
          <a:p>
            <a:pPr>
              <a:lnSpc>
                <a:spcPct val="90000"/>
              </a:lnSpc>
            </a:pPr>
            <a:r>
              <a:rPr lang="hr-HR" sz="2500" dirty="0"/>
              <a:t>Svi zadaci su prilagođeni (neki su ostali isti).</a:t>
            </a:r>
          </a:p>
          <a:p>
            <a:pPr>
              <a:lnSpc>
                <a:spcPct val="90000"/>
              </a:lnSpc>
              <a:buNone/>
            </a:pPr>
            <a:endParaRPr lang="hr-HR" sz="2500" dirty="0"/>
          </a:p>
          <a:p>
            <a:pPr>
              <a:lnSpc>
                <a:spcPct val="90000"/>
              </a:lnSpc>
            </a:pPr>
            <a:r>
              <a:rPr lang="hr-HR" sz="2500" dirty="0"/>
              <a:t>Sve ostalo: intuicija i iskustvo.</a:t>
            </a:r>
          </a:p>
        </p:txBody>
      </p:sp>
      <p:pic>
        <p:nvPicPr>
          <p:cNvPr id="92164" name="Picture 4" descr="Uh, ta matemati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224" y="5921822"/>
            <a:ext cx="1584176" cy="93617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5</a:t>
            </a:fld>
            <a:endParaRPr lang="hr-HR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hr-HR" sz="4000" dirty="0"/>
              <a:t>Prednosti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25538"/>
            <a:ext cx="8568952" cy="4895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800" dirty="0"/>
              <a:t>Učitelji se mogu u istoj mjeri posvetiti svim učenicima tijekom izvođenja nastavnog procesa.</a:t>
            </a:r>
          </a:p>
          <a:p>
            <a:pPr>
              <a:lnSpc>
                <a:spcPct val="90000"/>
              </a:lnSpc>
            </a:pPr>
            <a:r>
              <a:rPr lang="hr-HR" sz="2800" dirty="0"/>
              <a:t> Upotreba ne iziskuje dodatne napore, vrijeme i zaokupljenost pojedinim učenicima. </a:t>
            </a:r>
          </a:p>
          <a:p>
            <a:pPr>
              <a:lnSpc>
                <a:spcPct val="90000"/>
              </a:lnSpc>
            </a:pPr>
            <a:r>
              <a:rPr lang="hr-HR" sz="2800" dirty="0"/>
              <a:t>Učenici se ne osjećaju manje vrijednima od ostalih kolega u razredu. </a:t>
            </a:r>
          </a:p>
          <a:p>
            <a:pPr>
              <a:lnSpc>
                <a:spcPct val="90000"/>
              </a:lnSpc>
            </a:pPr>
            <a:r>
              <a:rPr lang="hr-HR" sz="2800" dirty="0"/>
              <a:t>Zadaci se mogu dodatno prilagoditi sposobnostima učenika, što pridonosi razvijanju njihove samostalnosti, radnih navika i vještina, a povećava motivaciju i aktivnost učenika tijekom izvođenja nastavnog procesa.</a:t>
            </a:r>
            <a:endParaRPr lang="hr-HR" sz="2500" dirty="0"/>
          </a:p>
        </p:txBody>
      </p:sp>
      <p:pic>
        <p:nvPicPr>
          <p:cNvPr id="92164" name="Picture 4" descr="Uh, ta matemati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88224" y="5921822"/>
            <a:ext cx="1584176" cy="93617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/>
          <a:lstStyle/>
          <a:p>
            <a:r>
              <a:rPr lang="hr-HR" sz="4000" dirty="0"/>
              <a:t>Primjer 1.</a:t>
            </a:r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/>
          <a:p>
            <a:r>
              <a:rPr lang="hr-HR" dirty="0"/>
              <a:t>Na zemljištu </a:t>
            </a:r>
            <a:r>
              <a:rPr lang="hr-HR" b="1" dirty="0"/>
              <a:t>pravokutnog </a:t>
            </a:r>
            <a:r>
              <a:rPr lang="hr-HR" dirty="0"/>
              <a:t>oblika duljine 34 m i širine</a:t>
            </a:r>
            <a:r>
              <a:rPr lang="hr-HR" b="1" dirty="0"/>
              <a:t> </a:t>
            </a:r>
            <a:r>
              <a:rPr lang="hr-HR" dirty="0"/>
              <a:t>25 m gradit će se kuća. Izračunajte </a:t>
            </a:r>
            <a:r>
              <a:rPr lang="hr-HR" b="1" dirty="0"/>
              <a:t>površinu </a:t>
            </a:r>
            <a:r>
              <a:rPr lang="hr-HR" dirty="0"/>
              <a:t>zemljišta.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6</a:t>
            </a:fld>
            <a:endParaRPr lang="hr-HR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/>
          <a:p>
            <a:r>
              <a:rPr lang="hr-HR" dirty="0"/>
              <a:t>Na zemljištu pravokutnog oblika duljine 34 m i širine 25 m gradit će se kuća koja će zauzeti dio zemljišta u obliku kvadrata čija je duljina stranice 11 m. Izračunajte površinu zemljišta na kojem nije kuća.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/>
          <a:lstStyle/>
          <a:p>
            <a:r>
              <a:rPr lang="hr-HR" sz="4000" dirty="0"/>
              <a:t>Primjer 2.</a:t>
            </a:r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/>
          <a:p>
            <a:r>
              <a:rPr lang="hr-HR" b="1" dirty="0"/>
              <a:t>Izračunajte </a:t>
            </a:r>
            <a:r>
              <a:rPr lang="hr-HR" dirty="0"/>
              <a:t>veličine kutova sa slike.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7</a:t>
            </a:fld>
            <a:endParaRPr lang="hr-HR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/>
          <a:p>
            <a:r>
              <a:rPr lang="hr-HR" b="1" dirty="0"/>
              <a:t>Izračunajte </a:t>
            </a:r>
            <a:r>
              <a:rPr lang="hr-HR" dirty="0"/>
              <a:t>veličine kutova sa slike.</a:t>
            </a:r>
          </a:p>
          <a:p>
            <a:endParaRPr lang="hr-HR" dirty="0"/>
          </a:p>
        </p:txBody>
      </p:sp>
      <p:pic>
        <p:nvPicPr>
          <p:cNvPr id="8" name="Slika 7"/>
          <p:cNvPicPr/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467544" y="2420888"/>
            <a:ext cx="374441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Slika 8" descr="C:\Users\PC\Desktop\MATEMATIKA 2015\5\Slike 372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420888"/>
            <a:ext cx="316835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/>
          <a:lstStyle/>
          <a:p>
            <a:r>
              <a:rPr lang="hr-HR" sz="4000" dirty="0"/>
              <a:t>Primjer 3.</a:t>
            </a:r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/>
          <a:p>
            <a:r>
              <a:rPr lang="hr-HR" dirty="0"/>
              <a:t>Duljina jedne stranice pravokutnika je 6 cm, a duljina druge je</a:t>
            </a:r>
            <a:r>
              <a:rPr lang="hr-HR" b="1" dirty="0"/>
              <a:t> 1/2</a:t>
            </a:r>
            <a:r>
              <a:rPr lang="hr-HR" dirty="0"/>
              <a:t> </a:t>
            </a:r>
            <a:r>
              <a:rPr lang="hr-HR" b="1" dirty="0"/>
              <a:t>duljine prve stranice</a:t>
            </a:r>
            <a:r>
              <a:rPr lang="hr-HR" dirty="0"/>
              <a:t>. Kolika je duljina druge stranice?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8</a:t>
            </a:fld>
            <a:endParaRPr lang="hr-HR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/>
          <a:p>
            <a:r>
              <a:rPr lang="hr-HR" dirty="0"/>
              <a:t>Duljina jedne stranice pravokutnika je 96 cm, a duljina druge je 5/12</a:t>
            </a:r>
            <a:r>
              <a:rPr lang="hr-HR" b="1" dirty="0"/>
              <a:t> </a:t>
            </a:r>
            <a:r>
              <a:rPr lang="hr-HR" dirty="0"/>
              <a:t> duljine prve stranice. Koliki je opseg pravokutnika?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/>
          <a:lstStyle/>
          <a:p>
            <a:r>
              <a:rPr lang="hr-HR" sz="4000" dirty="0"/>
              <a:t>Primjer 4.</a:t>
            </a:r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5364088" y="1268760"/>
            <a:ext cx="3528392" cy="4857403"/>
          </a:xfrm>
        </p:spPr>
        <p:txBody>
          <a:bodyPr/>
          <a:lstStyle/>
          <a:p>
            <a:r>
              <a:rPr lang="hr-HR" dirty="0" err="1"/>
              <a:t>Usain</a:t>
            </a:r>
            <a:r>
              <a:rPr lang="hr-HR" dirty="0"/>
              <a:t> </a:t>
            </a:r>
            <a:r>
              <a:rPr lang="hr-HR" dirty="0" err="1"/>
              <a:t>Bolt</a:t>
            </a:r>
            <a:r>
              <a:rPr lang="hr-HR" dirty="0"/>
              <a:t> je na Olimpijskim igrama u Londonu trčao u polufinalu 9.87 s, a u finalu 9.63 s. Koliko se </a:t>
            </a:r>
            <a:r>
              <a:rPr lang="hr-HR" b="1" dirty="0"/>
              <a:t>razlikuju </a:t>
            </a:r>
            <a:r>
              <a:rPr lang="hr-HR" dirty="0"/>
              <a:t>ta vremena?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8818-86EB-43D6-A7E2-B889BD3BCB2B}" type="slidenum">
              <a:rPr lang="hr-HR"/>
              <a:pPr/>
              <a:t>9</a:t>
            </a:fld>
            <a:endParaRPr lang="hr-HR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896544" cy="4857403"/>
          </a:xfrm>
        </p:spPr>
        <p:txBody>
          <a:bodyPr/>
          <a:lstStyle/>
          <a:p>
            <a:r>
              <a:rPr lang="hr-HR" sz="2600" dirty="0" err="1"/>
              <a:t>Usain</a:t>
            </a:r>
            <a:r>
              <a:rPr lang="hr-HR" sz="2600" dirty="0"/>
              <a:t> </a:t>
            </a:r>
            <a:r>
              <a:rPr lang="hr-HR" sz="2600" dirty="0" err="1"/>
              <a:t>Bolt</a:t>
            </a:r>
            <a:r>
              <a:rPr lang="hr-HR" sz="2600" dirty="0"/>
              <a:t> je na Olimpijskim igrama u Londonu trčao u kvalifikacijama 10.4 s, u polufinalu 9.87 s, a u finalu 9.63 s. Koliko se razlikuju pojedina vremena? Koliko je vrijeme njegova svjetskog rekorda od 9.58 s bolje od vremena postignutog u finalu Olimpijskih igara u Londonu 2012.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27C907"/>
      </a:lt1>
      <a:dk2>
        <a:srgbClr val="0C0904"/>
      </a:dk2>
      <a:lt2>
        <a:srgbClr val="2D2015"/>
      </a:lt2>
      <a:accent1>
        <a:srgbClr val="8C7B70"/>
      </a:accent1>
      <a:accent2>
        <a:srgbClr val="8F5F2F"/>
      </a:accent2>
      <a:accent3>
        <a:srgbClr val="ACE1AA"/>
      </a:accent3>
      <a:accent4>
        <a:srgbClr val="000000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2D2015"/>
        </a:dk1>
        <a:lt1>
          <a:srgbClr val="FFFFFF"/>
        </a:lt1>
        <a:dk2>
          <a:srgbClr val="37A42C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AEC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2D2015"/>
        </a:dk1>
        <a:lt1>
          <a:srgbClr val="FFFFFF"/>
        </a:lt1>
        <a:dk2>
          <a:srgbClr val="27C907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ACE1AA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27C907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ACE1AA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27C907"/>
        </a:lt1>
        <a:dk2>
          <a:srgbClr val="0C0904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ACE1AA"/>
        </a:accent3>
        <a:accent4>
          <a:srgbClr val="0000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1041</Words>
  <Application>Microsoft Office PowerPoint</Application>
  <PresentationFormat>Prikaz na zaslonu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9" baseType="lpstr">
      <vt:lpstr>Arial</vt:lpstr>
      <vt:lpstr>Informal Roman</vt:lpstr>
      <vt:lpstr>Default Design</vt:lpstr>
      <vt:lpstr>Prilagodba i vrednovanje problemskih zadataka za učenike s teškoćama u razvoju</vt:lpstr>
      <vt:lpstr>Pravna podloga</vt:lpstr>
      <vt:lpstr>Stručna podloga</vt:lpstr>
      <vt:lpstr>Metodologija</vt:lpstr>
      <vt:lpstr>Prednosti</vt:lpstr>
      <vt:lpstr>Primjer 1.</vt:lpstr>
      <vt:lpstr>Primjer 2.</vt:lpstr>
      <vt:lpstr>Primjer 3.</vt:lpstr>
      <vt:lpstr>Primjer 4.</vt:lpstr>
      <vt:lpstr>Primjer 5.</vt:lpstr>
      <vt:lpstr>Primjer 6.</vt:lpstr>
      <vt:lpstr>Primjer 7.</vt:lpstr>
      <vt:lpstr>Vrednovanje</vt:lpstr>
      <vt:lpstr>Zaključak</vt:lpstr>
      <vt:lpstr>Literatura</vt:lpstr>
      <vt:lpstr>Hvala!</vt:lpstr>
    </vt:vector>
  </TitlesOfParts>
  <Company>OS Klostar Podravski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Vlado</dc:creator>
  <cp:lastModifiedBy>Vlado Halusek</cp:lastModifiedBy>
  <cp:revision>23</cp:revision>
  <dcterms:created xsi:type="dcterms:W3CDTF">2005-03-24T11:15:03Z</dcterms:created>
  <dcterms:modified xsi:type="dcterms:W3CDTF">2021-06-15T18:02:52Z</dcterms:modified>
</cp:coreProperties>
</file>