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305" r:id="rId3"/>
    <p:sldId id="294" r:id="rId4"/>
    <p:sldId id="295" r:id="rId5"/>
    <p:sldId id="296" r:id="rId6"/>
    <p:sldId id="297" r:id="rId7"/>
    <p:sldId id="259" r:id="rId8"/>
    <p:sldId id="261" r:id="rId9"/>
    <p:sldId id="288" r:id="rId10"/>
    <p:sldId id="289" r:id="rId11"/>
    <p:sldId id="290" r:id="rId12"/>
    <p:sldId id="291" r:id="rId13"/>
    <p:sldId id="299" r:id="rId14"/>
    <p:sldId id="301" r:id="rId15"/>
    <p:sldId id="302" r:id="rId16"/>
    <p:sldId id="303" r:id="rId17"/>
    <p:sldId id="293" r:id="rId18"/>
    <p:sldId id="279" r:id="rId19"/>
    <p:sldId id="298" r:id="rId20"/>
    <p:sldId id="306" r:id="rId21"/>
    <p:sldId id="307" r:id="rId22"/>
    <p:sldId id="282" r:id="rId23"/>
    <p:sldId id="300" r:id="rId24"/>
    <p:sldId id="304" r:id="rId25"/>
    <p:sldId id="292" r:id="rId26"/>
    <p:sldId id="287" r:id="rId27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6A896-4473-4230-8D4D-CFAACEFAEB9E}" type="datetimeFigureOut">
              <a:rPr lang="hr-HR" smtClean="0"/>
              <a:t>3.6.2025.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54392-C5BF-4930-8F3C-5FA3D2C519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85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ACD6F-C18E-4F03-94B3-7C05D866E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635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ACD6F-C18E-4F03-94B3-7C05D866E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61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ACD6F-C18E-4F03-94B3-7C05D866E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087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ACD6F-C18E-4F03-94B3-7C05D866E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857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ACD6F-C18E-4F03-94B3-7C05D866E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36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670675" y="3894200"/>
            <a:ext cx="2470150" cy="2659380"/>
          </a:xfrm>
          <a:custGeom>
            <a:avLst/>
            <a:gdLst/>
            <a:ahLst/>
            <a:cxnLst/>
            <a:rect l="l" t="t" r="r" b="b"/>
            <a:pathLst>
              <a:path w="2470150" h="2659379">
                <a:moveTo>
                  <a:pt x="2470150" y="0"/>
                </a:moveTo>
                <a:lnTo>
                  <a:pt x="1714500" y="755650"/>
                </a:lnTo>
              </a:path>
              <a:path w="2470150" h="2659379">
                <a:moveTo>
                  <a:pt x="2470150" y="187198"/>
                </a:moveTo>
                <a:lnTo>
                  <a:pt x="0" y="2658999"/>
                </a:lnTo>
              </a:path>
              <a:path w="2470150" h="2659379">
                <a:moveTo>
                  <a:pt x="2470150" y="266700"/>
                </a:moveTo>
                <a:lnTo>
                  <a:pt x="898525" y="1838261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694676" y="4038599"/>
            <a:ext cx="1441450" cy="1504950"/>
          </a:xfrm>
          <a:custGeom>
            <a:avLst/>
            <a:gdLst/>
            <a:ahLst/>
            <a:cxnLst/>
            <a:rect l="l" t="t" r="r" b="b"/>
            <a:pathLst>
              <a:path w="1441450" h="1504950">
                <a:moveTo>
                  <a:pt x="1441450" y="0"/>
                </a:moveTo>
                <a:lnTo>
                  <a:pt x="0" y="1441450"/>
                </a:lnTo>
              </a:path>
              <a:path w="1441450" h="1504950">
                <a:moveTo>
                  <a:pt x="1441450" y="457200"/>
                </a:moveTo>
                <a:lnTo>
                  <a:pt x="393700" y="150495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267" y="188417"/>
            <a:ext cx="8182609" cy="331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9925" y="3343211"/>
            <a:ext cx="7804784" cy="2754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rednje.e-upisi.h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351" y="27992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329048" y="1163700"/>
            <a:ext cx="4831080" cy="5006975"/>
            <a:chOff x="4329048" y="1163700"/>
            <a:chExt cx="4831080" cy="5006975"/>
          </a:xfrm>
        </p:grpSpPr>
        <p:sp>
          <p:nvSpPr>
            <p:cNvPr id="4" name="object 4"/>
            <p:cNvSpPr/>
            <p:nvPr/>
          </p:nvSpPr>
          <p:spPr>
            <a:xfrm>
              <a:off x="4335398" y="1170050"/>
              <a:ext cx="4808855" cy="4994275"/>
            </a:xfrm>
            <a:custGeom>
              <a:avLst/>
              <a:gdLst/>
              <a:ahLst/>
              <a:cxnLst/>
              <a:rect l="l" t="t" r="r" b="b"/>
              <a:pathLst>
                <a:path w="4808855" h="4994275">
                  <a:moveTo>
                    <a:pt x="4808601" y="0"/>
                  </a:moveTo>
                  <a:lnTo>
                    <a:pt x="1674876" y="3135249"/>
                  </a:lnTo>
                </a:path>
                <a:path w="4808855" h="4994275">
                  <a:moveTo>
                    <a:pt x="4808601" y="185673"/>
                  </a:moveTo>
                  <a:lnTo>
                    <a:pt x="0" y="499421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26049" y="1470024"/>
              <a:ext cx="3911600" cy="3911600"/>
            </a:xfrm>
            <a:custGeom>
              <a:avLst/>
              <a:gdLst/>
              <a:ahLst/>
              <a:cxnLst/>
              <a:rect l="l" t="t" r="r" b="b"/>
              <a:pathLst>
                <a:path w="3911600" h="3911600">
                  <a:moveTo>
                    <a:pt x="3911600" y="0"/>
                  </a:moveTo>
                  <a:lnTo>
                    <a:pt x="0" y="3911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05424" y="1308099"/>
              <a:ext cx="3838575" cy="3840479"/>
            </a:xfrm>
            <a:custGeom>
              <a:avLst/>
              <a:gdLst/>
              <a:ahLst/>
              <a:cxnLst/>
              <a:rect l="l" t="t" r="r" b="b"/>
              <a:pathLst>
                <a:path w="3838575" h="3840479">
                  <a:moveTo>
                    <a:pt x="3838575" y="0"/>
                  </a:moveTo>
                  <a:lnTo>
                    <a:pt x="0" y="3840226"/>
                  </a:lnTo>
                </a:path>
              </a:pathLst>
            </a:custGeom>
            <a:ln w="317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07125" y="1770125"/>
              <a:ext cx="3430904" cy="3430904"/>
            </a:xfrm>
            <a:custGeom>
              <a:avLst/>
              <a:gdLst/>
              <a:ahLst/>
              <a:cxnLst/>
              <a:rect l="l" t="t" r="r" b="b"/>
              <a:pathLst>
                <a:path w="3430904" h="3430904">
                  <a:moveTo>
                    <a:pt x="3430524" y="0"/>
                  </a:moveTo>
                  <a:lnTo>
                    <a:pt x="0" y="3430524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50442" y="2171191"/>
            <a:ext cx="59791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0" spc="-480" dirty="0">
                <a:solidFill>
                  <a:srgbClr val="FFFFFF"/>
                </a:solidFill>
                <a:latin typeface="Verdana"/>
                <a:cs typeface="Verdana"/>
              </a:rPr>
              <a:t>UPISI</a:t>
            </a:r>
            <a:r>
              <a:rPr sz="3600" b="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b="0" spc="-28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3600" b="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b="0" spc="-254" dirty="0">
                <a:solidFill>
                  <a:srgbClr val="FFFFFF"/>
                </a:solidFill>
                <a:latin typeface="Verdana"/>
                <a:cs typeface="Verdana"/>
              </a:rPr>
              <a:t>SREDNJ</a:t>
            </a:r>
            <a:r>
              <a:rPr sz="3600" b="0" spc="-2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600" b="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b="0" spc="-685" dirty="0">
                <a:solidFill>
                  <a:srgbClr val="FFFFFF"/>
                </a:solidFill>
                <a:latin typeface="Verdana"/>
                <a:cs typeface="Verdana"/>
              </a:rPr>
              <a:t>Š</a:t>
            </a:r>
            <a:r>
              <a:rPr sz="3600" b="0" spc="-160" dirty="0">
                <a:solidFill>
                  <a:srgbClr val="FFFFFF"/>
                </a:solidFill>
                <a:latin typeface="Verdana"/>
                <a:cs typeface="Verdana"/>
              </a:rPr>
              <a:t>KOLE  </a:t>
            </a:r>
            <a:r>
              <a:rPr sz="3600" b="0" spc="-280" dirty="0">
                <a:solidFill>
                  <a:srgbClr val="FFFFFF"/>
                </a:solidFill>
                <a:latin typeface="Verdana"/>
                <a:cs typeface="Verdana"/>
              </a:rPr>
              <a:t>ŠKOLSK</a:t>
            </a:r>
            <a:r>
              <a:rPr sz="3600" b="0" spc="-27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600" b="0" spc="-2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b="0" spc="-335" dirty="0" smtClean="0">
                <a:solidFill>
                  <a:srgbClr val="FFFFFF"/>
                </a:solidFill>
                <a:latin typeface="Verdana"/>
                <a:cs typeface="Verdana"/>
              </a:rPr>
              <a:t>202</a:t>
            </a:r>
            <a:r>
              <a:rPr lang="hr-HR" sz="3600" b="0" spc="-335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3600" b="0" spc="-204" dirty="0" smtClean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3600" b="0" spc="-95" dirty="0" smtClean="0">
                <a:solidFill>
                  <a:srgbClr val="FFFFFF"/>
                </a:solidFill>
                <a:latin typeface="Verdana"/>
                <a:cs typeface="Verdana"/>
              </a:rPr>
              <a:t>/2</a:t>
            </a:r>
            <a:r>
              <a:rPr lang="hr-HR" sz="3600" b="0" spc="-95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sz="3600" b="0" spc="-95" dirty="0" smtClean="0">
                <a:solidFill>
                  <a:srgbClr val="FFFFFF"/>
                </a:solidFill>
                <a:latin typeface="Verdana"/>
                <a:cs typeface="Verdana"/>
              </a:rPr>
              <a:t>.GODINA</a:t>
            </a:r>
            <a:endParaRPr sz="36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8540" y="3828073"/>
            <a:ext cx="5608320" cy="1151597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hr-HR" sz="2000" spc="-40" dirty="0" smtClean="0">
                <a:latin typeface="Verdana"/>
                <a:cs typeface="Verdana"/>
              </a:rPr>
              <a:t>OSNOVNA ŠKOLA KLOŠTAR PODRAVSKI </a:t>
            </a: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hr-HR" sz="2000" spc="-40" smtClean="0">
                <a:latin typeface="Verdana"/>
                <a:cs typeface="Verdana"/>
              </a:rPr>
              <a:t> </a:t>
            </a:r>
            <a:endParaRPr lang="hr-HR" sz="2000" spc="-40" dirty="0" smtClean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hr-HR" sz="2000" spc="-40" dirty="0" smtClean="0">
                <a:latin typeface="Verdana"/>
                <a:cs typeface="Verdana"/>
              </a:rPr>
              <a:t> Dana 2.6.2025. godine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/>
          <p:nvPr/>
        </p:nvPicPr>
        <p:blipFill rotWithShape="1">
          <a:blip r:embed="rId2"/>
          <a:srcRect l="1" t="10816" r="942" b="10880"/>
          <a:stretch/>
        </p:blipFill>
        <p:spPr bwMode="auto">
          <a:xfrm>
            <a:off x="533400" y="609600"/>
            <a:ext cx="8458200" cy="5791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305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/>
          <p:nvPr/>
        </p:nvPicPr>
        <p:blipFill rotWithShape="1">
          <a:blip r:embed="rId2"/>
          <a:srcRect l="-1" t="9445" r="-257" b="20630"/>
          <a:stretch/>
        </p:blipFill>
        <p:spPr bwMode="auto">
          <a:xfrm>
            <a:off x="681470" y="762000"/>
            <a:ext cx="7962900" cy="403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38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/>
          <p:nvPr/>
        </p:nvPicPr>
        <p:blipFill rotWithShape="1">
          <a:blip r:embed="rId2"/>
          <a:srcRect l="-2" t="24984" r="-1114" b="7833"/>
          <a:stretch/>
        </p:blipFill>
        <p:spPr bwMode="auto">
          <a:xfrm>
            <a:off x="669925" y="609600"/>
            <a:ext cx="7654925" cy="510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417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68" y="496193"/>
            <a:ext cx="8827870" cy="60594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267" y="188417"/>
            <a:ext cx="8182609" cy="307777"/>
          </a:xfrm>
        </p:spPr>
        <p:txBody>
          <a:bodyPr/>
          <a:lstStyle/>
          <a:p>
            <a:r>
              <a:rPr lang="hr-HR" dirty="0" smtClean="0"/>
              <a:t>KARTICA ‘’NASLOVNICA’’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Elipsa 4"/>
          <p:cNvSpPr/>
          <p:nvPr/>
        </p:nvSpPr>
        <p:spPr>
          <a:xfrm>
            <a:off x="457200" y="1524000"/>
            <a:ext cx="854075" cy="6096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466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267" y="188417"/>
            <a:ext cx="8182609" cy="307777"/>
          </a:xfrm>
        </p:spPr>
        <p:txBody>
          <a:bodyPr/>
          <a:lstStyle/>
          <a:p>
            <a:r>
              <a:rPr lang="hr-HR" dirty="0" smtClean="0"/>
              <a:t>KARTICA ‘’ŠKOLE I PROGRAMI’’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96194"/>
            <a:ext cx="8749009" cy="6057006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762000" y="1905000"/>
            <a:ext cx="854075" cy="5334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318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267" y="188417"/>
            <a:ext cx="8182609" cy="307777"/>
          </a:xfrm>
        </p:spPr>
        <p:txBody>
          <a:bodyPr/>
          <a:lstStyle/>
          <a:p>
            <a:r>
              <a:rPr lang="hr-HR" dirty="0" smtClean="0"/>
              <a:t>KARTICA ‘’PRIVOLE’’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14400"/>
            <a:ext cx="8822267" cy="5486400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258267" y="2514600"/>
            <a:ext cx="854075" cy="5334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61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267" y="188417"/>
            <a:ext cx="8182609" cy="307777"/>
          </a:xfrm>
        </p:spPr>
        <p:txBody>
          <a:bodyPr/>
          <a:lstStyle/>
          <a:p>
            <a:r>
              <a:rPr lang="hr-HR" dirty="0" smtClean="0"/>
              <a:t>OSTALE KARTICE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42" y="762000"/>
            <a:ext cx="7821117" cy="5562600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381000" y="3048000"/>
            <a:ext cx="1219200" cy="13716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572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90B5319-7C98-27D5-0834-87802447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7674"/>
            <a:ext cx="8077200" cy="4844526"/>
          </a:xfrm>
        </p:spPr>
        <p:txBody>
          <a:bodyPr>
            <a:noAutofit/>
          </a:bodyPr>
          <a:lstStyle/>
          <a:p>
            <a:pPr marL="600075" lvl="1" indent="-257175">
              <a:buFont typeface="+mj-lt"/>
              <a:buAutoNum type="alphaLcPeriod"/>
            </a:pP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Prijava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programa</a:t>
            </a: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600075" lvl="1" indent="-257175">
              <a:buFont typeface="+mj-lt"/>
              <a:buAutoNum type="alphaLcPeriod"/>
            </a:pP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Unos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dokumentacije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za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dodatne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bodove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prava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prednosti</a:t>
            </a: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600075" lvl="1" indent="-257175">
              <a:buFont typeface="+mj-lt"/>
              <a:buAutoNum type="alphaLcPeriod"/>
            </a:pP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Praćenje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rasporeda</a:t>
            </a: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600075" lvl="1" indent="-257175">
              <a:buFont typeface="+mj-lt"/>
              <a:buAutoNum type="alphaLcPeriod"/>
            </a:pP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Izlazak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dodatne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provjere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ako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su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takvi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programi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prijavljeni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marL="600075" lvl="1" indent="-257175">
              <a:buFont typeface="+mj-lt"/>
              <a:buAutoNum type="alphaLcPeriod"/>
            </a:pP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Praćenje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ljestvica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poretka</a:t>
            </a: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600075" lvl="1" indent="-257175">
              <a:buFont typeface="+mj-lt"/>
              <a:buAutoNum type="alphaLcPeriod"/>
            </a:pP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Ispis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prijenos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upisnica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sustav</a:t>
            </a: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600075" lvl="1" indent="-257175">
              <a:buFont typeface="+mj-lt"/>
              <a:buAutoNum type="alphaLcPeriod"/>
            </a:pP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1"/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Upisnica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je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dokument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kojim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kandidat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roditelj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/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skrbnik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potvrđuju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svoj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upis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u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školu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program u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koje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ostvarili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pravo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upisa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Upisnicu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moraju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na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sustav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prenijeti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u="sng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svi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kandidati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Upisnica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mora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biti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potpisana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od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strane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kandidata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roditelja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/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skrbnika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D5C1847-2DA4-1BE4-6413-20C62797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73" y="685800"/>
            <a:ext cx="7886700" cy="641874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</a:t>
            </a:r>
            <a:r>
              <a:rPr lang="hr-HR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oslov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hr-HR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za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kandidate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roditelje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/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skrbnike</a:t>
            </a:r>
            <a:endParaRPr lang="hr-HR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324993"/>
            <a:ext cx="507365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0" spc="-35" dirty="0">
                <a:solidFill>
                  <a:srgbClr val="FFFFFF"/>
                </a:solidFill>
                <a:latin typeface="Times New Roman"/>
                <a:cs typeface="Times New Roman"/>
              </a:rPr>
              <a:t>ZDRAVSTVENI</a:t>
            </a:r>
            <a:r>
              <a:rPr sz="3200" b="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FFFFFF"/>
                </a:solidFill>
                <a:latin typeface="Times New Roman"/>
                <a:cs typeface="Times New Roman"/>
              </a:rPr>
              <a:t>ZAHTJEVI</a:t>
            </a:r>
            <a:r>
              <a:rPr sz="3200" b="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FFFFFF"/>
                </a:solidFill>
                <a:latin typeface="Times New Roman"/>
                <a:cs typeface="Times New Roman"/>
              </a:rPr>
              <a:t>I </a:t>
            </a:r>
            <a:r>
              <a:rPr sz="3200" b="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FFFFFF"/>
                </a:solidFill>
                <a:latin typeface="Times New Roman"/>
                <a:cs typeface="Times New Roman"/>
              </a:rPr>
              <a:t>KONTRAINDIKACIJE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6743" y="1863598"/>
            <a:ext cx="8796020" cy="2160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810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U neke obrazovne programe ne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mogu se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upisati učenici koji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imaju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zdravstvene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kontraindikacije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koje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bi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ih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mogle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ometati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pohađanju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nastave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ili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obavljanju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poslova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u </a:t>
            </a:r>
            <a:r>
              <a:rPr sz="2000" spc="-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tom zanimanju. Dokumenti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kojima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se dokazuje nepostojanje zdravstvenih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kontraindikacija: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•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Potvrdu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nadležnoga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školskoga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liječnika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ili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•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Liječničku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svjedodžbu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medicine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rada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33478" y="4302633"/>
            <a:ext cx="15125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UPISNICOM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743" y="4302633"/>
            <a:ext cx="70129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Kandidat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je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dužan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predočiti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dokumente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srednjoj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školi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zajedno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 </a:t>
            </a:r>
            <a:r>
              <a:rPr sz="2000" b="1" spc="-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do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roka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navedenoga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Kalendaru.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6743" y="5217414"/>
            <a:ext cx="83178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Napomena: Jedinstveni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popis zdravstvenih kontraindikacija srednjoškolskih </a:t>
            </a:r>
            <a:r>
              <a:rPr sz="2000" b="1" spc="-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obrazovnih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programa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svrhu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upisa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u 1.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razred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srednje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škole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69925" y="3343211"/>
            <a:ext cx="7804784" cy="615553"/>
          </a:xfrm>
        </p:spPr>
        <p:txBody>
          <a:bodyPr/>
          <a:lstStyle/>
          <a:p>
            <a:r>
              <a:rPr lang="hr-HR" sz="4000" dirty="0" smtClean="0"/>
              <a:t>Paziti na listu prioriteta</a:t>
            </a:r>
            <a:endParaRPr lang="hr-HR" sz="40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25588" y="409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675" algn="l"/>
              </a:tabLst>
            </a:pPr>
            <a:r>
              <a:rPr kumimoji="0" lang="hr-HR" altLang="sr-Latn-R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hr-HR" altLang="sr-Latn-R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hr-HR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05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267" y="188417"/>
            <a:ext cx="8182609" cy="307777"/>
          </a:xfrm>
        </p:spPr>
        <p:txBody>
          <a:bodyPr/>
          <a:lstStyle/>
          <a:p>
            <a:r>
              <a:rPr lang="hr-HR" dirty="0" smtClean="0"/>
              <a:t>UPISNO POVJERENSTVO ŠKOLE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0541" y="1143000"/>
            <a:ext cx="7804784" cy="2215991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hr-HR" dirty="0" smtClean="0"/>
              <a:t>Mirko </a:t>
            </a:r>
            <a:r>
              <a:rPr lang="hr-HR" dirty="0" err="1" smtClean="0"/>
              <a:t>Šandrovčan</a:t>
            </a:r>
            <a:r>
              <a:rPr lang="hr-HR" dirty="0" smtClean="0"/>
              <a:t>, ravnatelj</a:t>
            </a:r>
          </a:p>
          <a:p>
            <a:pPr marL="342900" indent="-342900">
              <a:buAutoNum type="arabicPeriod"/>
            </a:pPr>
            <a:r>
              <a:rPr lang="hr-HR" dirty="0" smtClean="0"/>
              <a:t>Ivana </a:t>
            </a:r>
            <a:r>
              <a:rPr lang="hr-HR" dirty="0" err="1" smtClean="0"/>
              <a:t>Fridrih</a:t>
            </a:r>
            <a:r>
              <a:rPr lang="hr-HR" dirty="0" smtClean="0"/>
              <a:t> Košutić, razrednica</a:t>
            </a:r>
          </a:p>
          <a:p>
            <a:pPr marL="342900" indent="-342900">
              <a:buAutoNum type="arabicPeriod"/>
            </a:pPr>
            <a:r>
              <a:rPr lang="hr-HR" dirty="0" err="1" smtClean="0"/>
              <a:t>Ananda</a:t>
            </a:r>
            <a:r>
              <a:rPr lang="hr-HR" dirty="0"/>
              <a:t> </a:t>
            </a:r>
            <a:r>
              <a:rPr lang="hr-HR" dirty="0" smtClean="0"/>
              <a:t>Glavica Ostojić, razrednica</a:t>
            </a:r>
          </a:p>
          <a:p>
            <a:pPr marL="342900" indent="-342900">
              <a:buAutoNum type="arabicPeriod"/>
            </a:pPr>
            <a:r>
              <a:rPr lang="hr-HR" dirty="0" smtClean="0"/>
              <a:t>Marina </a:t>
            </a:r>
            <a:r>
              <a:rPr lang="hr-HR" dirty="0" err="1" smtClean="0"/>
              <a:t>Barberic</a:t>
            </a:r>
            <a:r>
              <a:rPr lang="hr-HR" dirty="0" smtClean="0"/>
              <a:t>, razrednica</a:t>
            </a:r>
          </a:p>
          <a:p>
            <a:pPr marL="342900" indent="-342900">
              <a:buAutoNum type="arabicPeriod"/>
            </a:pPr>
            <a:r>
              <a:rPr lang="hr-HR" dirty="0" smtClean="0"/>
              <a:t>Miroslav Saraga, stručni suradnik</a:t>
            </a:r>
          </a:p>
          <a:p>
            <a:pPr marL="342900" indent="-342900">
              <a:buAutoNum type="arabicPeriod"/>
            </a:pPr>
            <a:endParaRPr lang="hr-HR" dirty="0"/>
          </a:p>
          <a:p>
            <a:pPr marL="342900" indent="-342900">
              <a:buAutoNum type="arabicPeriod"/>
            </a:pPr>
            <a:endParaRPr lang="hr-HR" dirty="0" smtClean="0"/>
          </a:p>
          <a:p>
            <a:r>
              <a:rPr lang="hr-HR" dirty="0" smtClean="0"/>
              <a:t>Upisna povjerenstva srednjih škola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473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267" y="188417"/>
            <a:ext cx="8182609" cy="307777"/>
          </a:xfrm>
        </p:spPr>
        <p:txBody>
          <a:bodyPr/>
          <a:lstStyle/>
          <a:p>
            <a:r>
              <a:rPr lang="hr-HR" dirty="0" smtClean="0"/>
              <a:t>TERMINI VAŽNI ZA UPIS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69925" y="1066801"/>
            <a:ext cx="7804784" cy="2523768"/>
          </a:xfrm>
        </p:spPr>
        <p:txBody>
          <a:bodyPr/>
          <a:lstStyle/>
          <a:p>
            <a:r>
              <a:rPr lang="hr-HR" sz="2400" b="1" dirty="0" smtClean="0"/>
              <a:t>POČETAK PRIJAVE U SUSTAV:                    26. 5. 2025.</a:t>
            </a:r>
          </a:p>
          <a:p>
            <a:endParaRPr lang="hr-HR" sz="2400" b="1" dirty="0"/>
          </a:p>
          <a:p>
            <a:r>
              <a:rPr lang="hr-HR" sz="2400" b="1" dirty="0" smtClean="0">
                <a:solidFill>
                  <a:srgbClr val="FF0000"/>
                </a:solidFill>
              </a:rPr>
              <a:t>PRIJAVA OBRAZOVNIH PROGRAMA:      </a:t>
            </a:r>
            <a:r>
              <a:rPr lang="hr-HR" sz="2400" b="1" dirty="0" smtClean="0"/>
              <a:t>24.6.- 4.7.2025</a:t>
            </a:r>
            <a:r>
              <a:rPr lang="hr-HR" sz="2400" dirty="0" smtClean="0"/>
              <a:t>.</a:t>
            </a:r>
          </a:p>
          <a:p>
            <a:endParaRPr lang="hr-HR" sz="2000" dirty="0"/>
          </a:p>
          <a:p>
            <a:r>
              <a:rPr lang="hr-HR" sz="2000" dirty="0" smtClean="0"/>
              <a:t>DOSTAVA DOKUMENTACIJE DOD.BODOVI            </a:t>
            </a:r>
            <a:r>
              <a:rPr lang="hr-HR" sz="2400" b="1" dirty="0" smtClean="0"/>
              <a:t>24. </a:t>
            </a:r>
            <a:r>
              <a:rPr lang="hr-HR" sz="2400" b="1" dirty="0"/>
              <a:t>6. do </a:t>
            </a:r>
            <a:r>
              <a:rPr lang="hr-HR" sz="2400" b="1" dirty="0" smtClean="0"/>
              <a:t>2. </a:t>
            </a:r>
            <a:r>
              <a:rPr lang="hr-HR" sz="2400" b="1" dirty="0"/>
              <a:t>7. </a:t>
            </a:r>
            <a:r>
              <a:rPr lang="hr-HR" sz="2400" b="1" dirty="0" smtClean="0"/>
              <a:t>2024.</a:t>
            </a:r>
          </a:p>
          <a:p>
            <a:endParaRPr lang="hr-HR" sz="2400" b="1" dirty="0"/>
          </a:p>
          <a:p>
            <a:r>
              <a:rPr lang="hr-HR" sz="2400" b="1" dirty="0" smtClean="0"/>
              <a:t>OBJAVA KONAČNIH LJESTVICA                         </a:t>
            </a:r>
            <a:r>
              <a:rPr lang="hr-HR" sz="2400" b="1" dirty="0"/>
              <a:t>7</a:t>
            </a:r>
            <a:r>
              <a:rPr lang="hr-HR" sz="2400" b="1" dirty="0" smtClean="0"/>
              <a:t>. </a:t>
            </a:r>
            <a:r>
              <a:rPr lang="hr-HR" sz="2400" b="1" dirty="0"/>
              <a:t>7. 2024</a:t>
            </a:r>
            <a:r>
              <a:rPr lang="hr-HR" b="1" dirty="0"/>
              <a:t>.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10711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267" y="188417"/>
            <a:ext cx="8182609" cy="307777"/>
          </a:xfrm>
        </p:spPr>
        <p:txBody>
          <a:bodyPr/>
          <a:lstStyle/>
          <a:p>
            <a:r>
              <a:rPr lang="hr-HR" dirty="0" smtClean="0"/>
              <a:t>NAKON UPIS U SREDNJU ŠKOLU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6092" y="990600"/>
            <a:ext cx="7804784" cy="4616648"/>
          </a:xfrm>
        </p:spPr>
        <p:txBody>
          <a:bodyPr/>
          <a:lstStyle/>
          <a:p>
            <a:r>
              <a:rPr lang="hr-HR" sz="2400" b="1" dirty="0">
                <a:solidFill>
                  <a:srgbClr val="FF0000"/>
                </a:solidFill>
              </a:rPr>
              <a:t>7</a:t>
            </a:r>
            <a:r>
              <a:rPr lang="hr-HR" sz="2400" b="1" dirty="0" smtClean="0">
                <a:solidFill>
                  <a:srgbClr val="FF0000"/>
                </a:solidFill>
              </a:rPr>
              <a:t>. </a:t>
            </a:r>
            <a:r>
              <a:rPr lang="hr-HR" sz="2400" b="1" dirty="0">
                <a:solidFill>
                  <a:srgbClr val="FF0000"/>
                </a:solidFill>
              </a:rPr>
              <a:t>7. do 9</a:t>
            </a:r>
            <a:r>
              <a:rPr lang="hr-HR" sz="2400" b="1" dirty="0" smtClean="0">
                <a:solidFill>
                  <a:srgbClr val="FF0000"/>
                </a:solidFill>
              </a:rPr>
              <a:t>. </a:t>
            </a:r>
            <a:r>
              <a:rPr lang="hr-HR" sz="2400" b="1" dirty="0">
                <a:solidFill>
                  <a:srgbClr val="FF0000"/>
                </a:solidFill>
              </a:rPr>
              <a:t>7. </a:t>
            </a:r>
            <a:r>
              <a:rPr lang="hr-HR" sz="2400" b="1" dirty="0" smtClean="0">
                <a:solidFill>
                  <a:srgbClr val="FF0000"/>
                </a:solidFill>
              </a:rPr>
              <a:t>2025.</a:t>
            </a:r>
          </a:p>
          <a:p>
            <a:r>
              <a:rPr lang="hr-HR" dirty="0"/>
              <a:t>Dostava dokumenata koji su uvjet za upis u određeni program obrazovanja srednje škole:</a:t>
            </a:r>
          </a:p>
          <a:p>
            <a:pPr lvl="0"/>
            <a:r>
              <a:rPr lang="hr-HR" dirty="0" smtClean="0"/>
              <a:t>- Upisnica </a:t>
            </a:r>
            <a:r>
              <a:rPr lang="hr-HR" dirty="0"/>
              <a:t>( </a:t>
            </a:r>
            <a:r>
              <a:rPr lang="hr-HR" b="1" u="sng" dirty="0"/>
              <a:t>obvezno za sve učenike </a:t>
            </a:r>
            <a:r>
              <a:rPr lang="hr-HR" dirty="0"/>
              <a:t>) – dostavlja se </a:t>
            </a:r>
            <a:r>
              <a:rPr lang="hr-HR" b="1" dirty="0"/>
              <a:t>elektronski putem </a:t>
            </a:r>
            <a:r>
              <a:rPr lang="hr-HR" dirty="0"/>
              <a:t>ili</a:t>
            </a:r>
          </a:p>
          <a:p>
            <a:r>
              <a:rPr lang="hr-HR" b="1" dirty="0"/>
              <a:t>dolaskom u školu </a:t>
            </a:r>
            <a:r>
              <a:rPr lang="hr-HR" dirty="0"/>
              <a:t>na propisani </a:t>
            </a:r>
            <a:r>
              <a:rPr lang="hr-HR" dirty="0" smtClean="0"/>
              <a:t>datum</a:t>
            </a:r>
          </a:p>
          <a:p>
            <a:endParaRPr lang="hr-HR" dirty="0"/>
          </a:p>
          <a:p>
            <a:pPr lvl="0"/>
            <a:r>
              <a:rPr lang="hr-HR" dirty="0" smtClean="0"/>
              <a:t>-- Potvrda </a:t>
            </a:r>
            <a:r>
              <a:rPr lang="hr-HR" dirty="0"/>
              <a:t>liječnika školske medicine - dostavlja se putem </a:t>
            </a:r>
            <a:r>
              <a:rPr lang="hr-HR" b="1" dirty="0"/>
              <a:t>elektronske pošte na mail adresu srednje škole </a:t>
            </a:r>
            <a:r>
              <a:rPr lang="hr-HR" dirty="0"/>
              <a:t>ili </a:t>
            </a:r>
            <a:r>
              <a:rPr lang="hr-HR" b="1" dirty="0"/>
              <a:t>dolaskom u školu </a:t>
            </a:r>
            <a:r>
              <a:rPr lang="hr-HR" dirty="0"/>
              <a:t>na propisani datum i</a:t>
            </a:r>
          </a:p>
          <a:p>
            <a:pPr lvl="0"/>
            <a:endParaRPr lang="hr-HR" dirty="0" smtClean="0"/>
          </a:p>
          <a:p>
            <a:pPr marL="285750" lvl="0" indent="-285750">
              <a:buFontTx/>
              <a:buChar char="-"/>
            </a:pPr>
            <a:r>
              <a:rPr lang="hr-HR" dirty="0" smtClean="0"/>
              <a:t>Potvrda </a:t>
            </a:r>
            <a:r>
              <a:rPr lang="hr-HR" dirty="0"/>
              <a:t>obiteljskog liječnika ili liječnička svjedodžba medicine rada - dostavlja se putem </a:t>
            </a:r>
            <a:r>
              <a:rPr lang="hr-HR" b="1" dirty="0"/>
              <a:t>elektronske pošte na mail adresu srednje škole </a:t>
            </a:r>
            <a:r>
              <a:rPr lang="hr-HR" dirty="0"/>
              <a:t>ili </a:t>
            </a:r>
            <a:r>
              <a:rPr lang="hr-HR" b="1" dirty="0"/>
              <a:t>dolaskom u školu </a:t>
            </a:r>
            <a:r>
              <a:rPr lang="hr-HR" dirty="0"/>
              <a:t>na propisani datum</a:t>
            </a:r>
            <a:r>
              <a:rPr lang="hr-HR" dirty="0" smtClean="0"/>
              <a:t>.</a:t>
            </a:r>
          </a:p>
          <a:p>
            <a:pPr marL="285750" lvl="0" indent="-285750">
              <a:buFontTx/>
              <a:buChar char="-"/>
            </a:pPr>
            <a:endParaRPr lang="hr-HR" dirty="0"/>
          </a:p>
          <a:p>
            <a:pPr lvl="0"/>
            <a:endParaRPr lang="hr-HR" dirty="0"/>
          </a:p>
          <a:p>
            <a:r>
              <a:rPr lang="hr-HR" b="1" dirty="0">
                <a:solidFill>
                  <a:srgbClr val="FF0000"/>
                </a:solidFill>
              </a:rPr>
              <a:t>Točan datum zaprimanja dokumenata dolaskom u školu objavljuje se na mrežnim stranicama i oglasnim pločama škola.</a:t>
            </a:r>
            <a:endParaRPr lang="hr-H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1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7500" y="1530286"/>
            <a:ext cx="8833485" cy="5027930"/>
            <a:chOff x="317500" y="1530286"/>
            <a:chExt cx="8833485" cy="5027930"/>
          </a:xfrm>
        </p:grpSpPr>
        <p:sp>
          <p:nvSpPr>
            <p:cNvPr id="3" name="object 3"/>
            <p:cNvSpPr/>
            <p:nvPr/>
          </p:nvSpPr>
          <p:spPr>
            <a:xfrm>
              <a:off x="323850" y="1536636"/>
              <a:ext cx="8209280" cy="4370705"/>
            </a:xfrm>
            <a:custGeom>
              <a:avLst/>
              <a:gdLst/>
              <a:ahLst/>
              <a:cxnLst/>
              <a:rect l="l" t="t" r="r" b="b"/>
              <a:pathLst>
                <a:path w="8209280" h="4370705">
                  <a:moveTo>
                    <a:pt x="8209026" y="0"/>
                  </a:moveTo>
                  <a:lnTo>
                    <a:pt x="0" y="0"/>
                  </a:lnTo>
                  <a:lnTo>
                    <a:pt x="0" y="4370451"/>
                  </a:lnTo>
                  <a:lnTo>
                    <a:pt x="8209026" y="4370451"/>
                  </a:lnTo>
                  <a:lnTo>
                    <a:pt x="8209026" y="0"/>
                  </a:lnTo>
                  <a:close/>
                </a:path>
              </a:pathLst>
            </a:custGeom>
            <a:solidFill>
              <a:srgbClr val="973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3850" y="1536636"/>
              <a:ext cx="8209280" cy="4370705"/>
            </a:xfrm>
            <a:custGeom>
              <a:avLst/>
              <a:gdLst/>
              <a:ahLst/>
              <a:cxnLst/>
              <a:rect l="l" t="t" r="r" b="b"/>
              <a:pathLst>
                <a:path w="8209280" h="4370705">
                  <a:moveTo>
                    <a:pt x="0" y="4370451"/>
                  </a:moveTo>
                  <a:lnTo>
                    <a:pt x="8209026" y="4370451"/>
                  </a:lnTo>
                  <a:lnTo>
                    <a:pt x="8209026" y="0"/>
                  </a:lnTo>
                  <a:lnTo>
                    <a:pt x="0" y="0"/>
                  </a:lnTo>
                  <a:lnTo>
                    <a:pt x="0" y="4370451"/>
                  </a:lnTo>
                  <a:close/>
                </a:path>
              </a:pathLst>
            </a:custGeom>
            <a:ln w="12700">
              <a:solidFill>
                <a:srgbClr val="6D28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02742" y="1886788"/>
            <a:ext cx="7912734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AF50"/>
                </a:solidFill>
                <a:latin typeface="Times New Roman"/>
                <a:cs typeface="Times New Roman"/>
              </a:rPr>
              <a:t>•</a:t>
            </a: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UPISNICA</a:t>
            </a:r>
            <a:r>
              <a:rPr sz="2000" b="1" spc="-1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imes New Roman"/>
                <a:cs typeface="Times New Roman"/>
              </a:rPr>
              <a:t>(dostupna</a:t>
            </a:r>
            <a:r>
              <a:rPr sz="20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imes New Roman"/>
                <a:cs typeface="Times New Roman"/>
              </a:rPr>
              <a:t>na</a:t>
            </a:r>
            <a:r>
              <a:rPr sz="20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mrežnoj</a:t>
            </a:r>
            <a:r>
              <a:rPr sz="2000" i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stranici</a:t>
            </a:r>
            <a:r>
              <a:rPr sz="20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imes New Roman"/>
                <a:cs typeface="Times New Roman"/>
              </a:rPr>
              <a:t>NISpuSŠ-a</a:t>
            </a:r>
            <a:r>
              <a:rPr sz="20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000" i="1" u="sng" spc="-15" dirty="0">
                <a:solidFill>
                  <a:srgbClr val="293E05"/>
                </a:solidFill>
                <a:uFill>
                  <a:solidFill>
                    <a:srgbClr val="293E05"/>
                  </a:solidFill>
                </a:uFill>
                <a:latin typeface="Times New Roman"/>
                <a:cs typeface="Times New Roman"/>
                <a:hlinkClick r:id="rId2"/>
              </a:rPr>
              <a:t>www.upisi.hr</a:t>
            </a:r>
            <a:r>
              <a:rPr sz="2000" i="1" spc="-25" dirty="0">
                <a:solidFill>
                  <a:srgbClr val="293E05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203200" marR="5080" indent="-190500">
              <a:lnSpc>
                <a:spcPct val="100000"/>
              </a:lnSpc>
            </a:pPr>
            <a:r>
              <a:rPr sz="2000" dirty="0">
                <a:solidFill>
                  <a:srgbClr val="00AF50"/>
                </a:solidFill>
                <a:latin typeface="Times New Roman"/>
                <a:cs typeface="Times New Roman"/>
              </a:rPr>
              <a:t>• </a:t>
            </a:r>
            <a:r>
              <a:rPr sz="20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UGOVOR </a:t>
            </a: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O </a:t>
            </a:r>
            <a:r>
              <a:rPr sz="20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NAUKOVANJU </a:t>
            </a:r>
            <a:r>
              <a:rPr sz="20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sklopljen </a:t>
            </a:r>
            <a:r>
              <a:rPr sz="2000" i="1" dirty="0">
                <a:solidFill>
                  <a:srgbClr val="FFFFFF"/>
                </a:solidFill>
                <a:latin typeface="Times New Roman"/>
                <a:cs typeface="Times New Roman"/>
              </a:rPr>
              <a:t>s </a:t>
            </a:r>
            <a:r>
              <a:rPr sz="20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obrtnikom </a:t>
            </a:r>
            <a:r>
              <a:rPr sz="2000" i="1" dirty="0">
                <a:solidFill>
                  <a:srgbClr val="FFFFFF"/>
                </a:solidFill>
                <a:latin typeface="Times New Roman"/>
                <a:cs typeface="Times New Roman"/>
              </a:rPr>
              <a:t>i </a:t>
            </a:r>
            <a:r>
              <a:rPr sz="20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ovjeren </a:t>
            </a:r>
            <a:r>
              <a:rPr sz="2000" i="1" dirty="0">
                <a:solidFill>
                  <a:srgbClr val="FFFFFF"/>
                </a:solidFill>
                <a:latin typeface="Times New Roman"/>
                <a:cs typeface="Times New Roman"/>
              </a:rPr>
              <a:t>u područnoj </a:t>
            </a:r>
            <a:r>
              <a:rPr sz="2000" i="1" spc="-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obrtničkoj</a:t>
            </a:r>
            <a:r>
              <a:rPr sz="2000" i="1" spc="4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imes New Roman"/>
                <a:cs typeface="Times New Roman"/>
              </a:rPr>
              <a:t>komori</a:t>
            </a:r>
            <a:r>
              <a:rPr sz="20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(za </a:t>
            </a:r>
            <a:r>
              <a:rPr sz="2000" i="1" dirty="0">
                <a:solidFill>
                  <a:srgbClr val="FFFFFF"/>
                </a:solidFill>
                <a:latin typeface="Times New Roman"/>
                <a:cs typeface="Times New Roman"/>
              </a:rPr>
              <a:t>upis</a:t>
            </a:r>
            <a:r>
              <a:rPr sz="2000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imes New Roman"/>
                <a:cs typeface="Times New Roman"/>
              </a:rPr>
              <a:t>u </a:t>
            </a:r>
            <a:r>
              <a:rPr sz="20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obrtnička</a:t>
            </a:r>
            <a:r>
              <a:rPr sz="20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zanimanja),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0AF50"/>
                </a:solidFill>
                <a:latin typeface="Times New Roman"/>
                <a:cs typeface="Times New Roman"/>
              </a:rPr>
              <a:t>•</a:t>
            </a:r>
            <a:r>
              <a:rPr sz="2000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ODGO</a:t>
            </a:r>
            <a:r>
              <a:rPr sz="2000" b="1" spc="-260" dirty="0">
                <a:solidFill>
                  <a:srgbClr val="00AF50"/>
                </a:solidFill>
                <a:latin typeface="Times New Roman"/>
                <a:cs typeface="Times New Roman"/>
              </a:rPr>
              <a:t>V</a:t>
            </a:r>
            <a:r>
              <a:rPr sz="20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0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0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AJU</a:t>
            </a:r>
            <a:r>
              <a:rPr sz="20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Ć</a:t>
            </a: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E</a:t>
            </a:r>
            <a:r>
              <a:rPr sz="20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DO</a:t>
            </a: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K</a:t>
            </a:r>
            <a:r>
              <a:rPr sz="20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U</a:t>
            </a:r>
            <a:r>
              <a:rPr sz="20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ENTE</a:t>
            </a:r>
            <a:r>
              <a:rPr sz="20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KO</a:t>
            </a:r>
            <a:r>
              <a:rPr sz="20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J</a:t>
            </a:r>
            <a:r>
              <a:rPr sz="20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IM</a:t>
            </a: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000" b="1" spc="-1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DO</a:t>
            </a: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K</a:t>
            </a:r>
            <a:r>
              <a:rPr sz="20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0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0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U</a:t>
            </a:r>
            <a:r>
              <a:rPr sz="20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J</a:t>
            </a: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E</a:t>
            </a:r>
            <a:r>
              <a:rPr sz="20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NEK</a:t>
            </a: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O</a:t>
            </a:r>
            <a:r>
              <a:rPr sz="20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OD</a:t>
            </a:r>
            <a:endParaRPr sz="2000">
              <a:latin typeface="Times New Roman"/>
              <a:cs typeface="Times New Roman"/>
            </a:endParaRPr>
          </a:p>
          <a:p>
            <a:pPr marL="139065">
              <a:lnSpc>
                <a:spcPct val="100000"/>
              </a:lnSpc>
            </a:pPr>
            <a:r>
              <a:rPr sz="2000" b="1" spc="-100" dirty="0">
                <a:solidFill>
                  <a:srgbClr val="00AF50"/>
                </a:solidFill>
                <a:latin typeface="Times New Roman"/>
                <a:cs typeface="Times New Roman"/>
              </a:rPr>
              <a:t>PRAVA</a:t>
            </a:r>
            <a:r>
              <a:rPr sz="2000" b="1" spc="-1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KOJE</a:t>
            </a:r>
            <a:r>
              <a:rPr sz="20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OSTVARUJE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imes New Roman"/>
                <a:cs typeface="Times New Roman"/>
              </a:rPr>
              <a:t>(pravo</a:t>
            </a:r>
            <a:r>
              <a:rPr sz="2000" i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imes New Roman"/>
                <a:cs typeface="Times New Roman"/>
              </a:rPr>
              <a:t>na izravni</a:t>
            </a:r>
            <a:r>
              <a:rPr sz="2000" i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imes New Roman"/>
                <a:cs typeface="Times New Roman"/>
              </a:rPr>
              <a:t>upis</a:t>
            </a:r>
            <a:r>
              <a:rPr sz="200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ili</a:t>
            </a:r>
            <a:r>
              <a:rPr sz="20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imes New Roman"/>
                <a:cs typeface="Times New Roman"/>
              </a:rPr>
              <a:t>pravo</a:t>
            </a:r>
            <a:r>
              <a:rPr sz="20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imes New Roman"/>
                <a:cs typeface="Times New Roman"/>
              </a:rPr>
              <a:t>na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vrednovanje</a:t>
            </a:r>
            <a:r>
              <a:rPr sz="20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imes New Roman"/>
                <a:cs typeface="Times New Roman"/>
              </a:rPr>
              <a:t>posebnih</a:t>
            </a:r>
            <a:r>
              <a:rPr sz="20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rezultata</a:t>
            </a:r>
            <a:r>
              <a:rPr sz="20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imes New Roman"/>
                <a:cs typeface="Times New Roman"/>
              </a:rPr>
              <a:t>iz</a:t>
            </a:r>
            <a:r>
              <a:rPr sz="20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imes New Roman"/>
                <a:cs typeface="Times New Roman"/>
              </a:rPr>
              <a:t>OŠ,obrazovanje</a:t>
            </a:r>
            <a:r>
              <a:rPr sz="20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imes New Roman"/>
                <a:cs typeface="Times New Roman"/>
              </a:rPr>
              <a:t>otežanim</a:t>
            </a:r>
            <a:r>
              <a:rPr sz="2000" i="1" spc="4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uvjetima</a:t>
            </a:r>
            <a:r>
              <a:rPr sz="20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imes New Roman"/>
                <a:cs typeface="Times New Roman"/>
              </a:rPr>
              <a:t>itd.)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0AF50"/>
                </a:solidFill>
                <a:latin typeface="Times New Roman"/>
                <a:cs typeface="Times New Roman"/>
              </a:rPr>
              <a:t>•</a:t>
            </a:r>
            <a:r>
              <a:rPr sz="2000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0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D</a:t>
            </a:r>
            <a:r>
              <a:rPr sz="20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000" b="1" spc="-25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V</a:t>
            </a: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STVENA</a:t>
            </a:r>
            <a:r>
              <a:rPr sz="2000" b="1" spc="-10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S</a:t>
            </a:r>
            <a:r>
              <a:rPr sz="20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V</a:t>
            </a: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JEDOD</a:t>
            </a:r>
            <a:r>
              <a:rPr sz="20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Ž</a:t>
            </a: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BA</a:t>
            </a:r>
            <a:r>
              <a:rPr sz="2000" b="1" spc="-1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LIJEČ</a:t>
            </a:r>
            <a:r>
              <a:rPr sz="20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N</a:t>
            </a:r>
            <a:r>
              <a:rPr sz="20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IK</a:t>
            </a: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000" b="1" spc="-1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MEDI</a:t>
            </a:r>
            <a:r>
              <a:rPr sz="20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C</a:t>
            </a:r>
            <a:r>
              <a:rPr sz="20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IN</a:t>
            </a: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E</a:t>
            </a:r>
            <a:r>
              <a:rPr sz="20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0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DA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80835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0AF50"/>
                </a:solidFill>
                <a:latin typeface="Times New Roman"/>
                <a:cs typeface="Times New Roman"/>
              </a:rPr>
              <a:t>•</a:t>
            </a:r>
            <a:r>
              <a:rPr sz="2000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POTVRDA</a:t>
            </a:r>
            <a:r>
              <a:rPr sz="2000" b="1" spc="-1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NADLEŽNOG</a:t>
            </a:r>
            <a:r>
              <a:rPr sz="20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ŠKOLSKOG</a:t>
            </a:r>
            <a:r>
              <a:rPr sz="20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LJEČNIKA</a:t>
            </a:r>
            <a:r>
              <a:rPr sz="2000" b="1" spc="-10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(potvrda</a:t>
            </a:r>
            <a:r>
              <a:rPr sz="2000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imes New Roman"/>
                <a:cs typeface="Times New Roman"/>
              </a:rPr>
              <a:t>o </a:t>
            </a:r>
            <a:r>
              <a:rPr sz="2000" i="1" spc="-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imes New Roman"/>
                <a:cs typeface="Times New Roman"/>
              </a:rPr>
              <a:t>nepostojanju</a:t>
            </a:r>
            <a:r>
              <a:rPr sz="20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zdravstvenih</a:t>
            </a:r>
            <a:r>
              <a:rPr sz="20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kontraindikacija)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4065" y="646303"/>
            <a:ext cx="60598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</a:rPr>
              <a:t>NA</a:t>
            </a:r>
            <a:r>
              <a:rPr sz="3600" spc="-215" dirty="0">
                <a:solidFill>
                  <a:srgbClr val="FFFFFF"/>
                </a:solidFill>
              </a:rPr>
              <a:t> </a:t>
            </a:r>
            <a:r>
              <a:rPr sz="3600" spc="-5" dirty="0">
                <a:solidFill>
                  <a:srgbClr val="FFFFFF"/>
                </a:solidFill>
              </a:rPr>
              <a:t>UPIS</a:t>
            </a:r>
            <a:r>
              <a:rPr sz="3600" spc="-25" dirty="0">
                <a:solidFill>
                  <a:srgbClr val="FFFFFF"/>
                </a:solidFill>
              </a:rPr>
              <a:t> </a:t>
            </a:r>
            <a:r>
              <a:rPr sz="3600" spc="-5" dirty="0">
                <a:solidFill>
                  <a:srgbClr val="FFFFFF"/>
                </a:solidFill>
              </a:rPr>
              <a:t>UČENIK</a:t>
            </a:r>
            <a:r>
              <a:rPr sz="3600" spc="-40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PRILAŽE</a:t>
            </a:r>
            <a:r>
              <a:rPr sz="3600" dirty="0">
                <a:solidFill>
                  <a:srgbClr val="A9E156"/>
                </a:solidFill>
              </a:rPr>
              <a:t>: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267" y="188417"/>
            <a:ext cx="8182609" cy="307777"/>
          </a:xfrm>
        </p:spPr>
        <p:txBody>
          <a:bodyPr/>
          <a:lstStyle/>
          <a:p>
            <a:r>
              <a:rPr lang="hr-HR" dirty="0" smtClean="0"/>
              <a:t>UPISI U UČENIČKE DOMOVE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69925" y="1752600"/>
            <a:ext cx="7804784" cy="553998"/>
          </a:xfrm>
        </p:spPr>
        <p:txBody>
          <a:bodyPr/>
          <a:lstStyle/>
          <a:p>
            <a:r>
              <a:rPr lang="hr-HR" sz="3600" dirty="0" smtClean="0"/>
              <a:t>NAKON UPISA U SREDNJE ŠKOLE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47421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267" y="188417"/>
            <a:ext cx="8182609" cy="307777"/>
          </a:xfrm>
        </p:spPr>
        <p:txBody>
          <a:bodyPr/>
          <a:lstStyle/>
          <a:p>
            <a:r>
              <a:rPr lang="hr-HR" dirty="0" smtClean="0"/>
              <a:t>WEB STRANICE SREDNJIH ŠKOLA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69925" y="1524000"/>
            <a:ext cx="7804784" cy="492443"/>
          </a:xfrm>
        </p:spPr>
        <p:txBody>
          <a:bodyPr/>
          <a:lstStyle/>
          <a:p>
            <a:r>
              <a:rPr lang="hr-HR" sz="3200" dirty="0" smtClean="0"/>
              <a:t>- Pratiti web stranice srednjih škola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41411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69925" y="1676401"/>
            <a:ext cx="7804784" cy="553998"/>
          </a:xfrm>
        </p:spPr>
        <p:txBody>
          <a:bodyPr/>
          <a:lstStyle/>
          <a:p>
            <a:r>
              <a:rPr lang="hr-HR" sz="3600" dirty="0" smtClean="0"/>
              <a:t>UPISI U UČENIČKE DOMOVE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67323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9326" y="1084325"/>
            <a:ext cx="5013325" cy="319557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12140" y="4749241"/>
            <a:ext cx="494728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190" dirty="0">
                <a:solidFill>
                  <a:srgbClr val="FFFFFF"/>
                </a:solidFill>
                <a:latin typeface="Verdana"/>
                <a:cs typeface="Verdana"/>
              </a:rPr>
              <a:t>USPJEŠAN</a:t>
            </a:r>
            <a:r>
              <a:rPr sz="320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375" dirty="0">
                <a:solidFill>
                  <a:srgbClr val="FFFFFF"/>
                </a:solidFill>
                <a:latin typeface="Verdana"/>
                <a:cs typeface="Verdana"/>
              </a:rPr>
              <a:t>UPIS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4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25" dirty="0">
                <a:solidFill>
                  <a:srgbClr val="FFFFFF"/>
                </a:solidFill>
                <a:latin typeface="Verdana"/>
                <a:cs typeface="Verdana"/>
              </a:rPr>
              <a:t>ŽELJENU  </a:t>
            </a:r>
            <a:r>
              <a:rPr sz="3200" spc="-260" dirty="0">
                <a:solidFill>
                  <a:srgbClr val="FFFFFF"/>
                </a:solidFill>
                <a:latin typeface="Verdana"/>
                <a:cs typeface="Verdana"/>
              </a:rPr>
              <a:t>SRED</a:t>
            </a:r>
            <a:r>
              <a:rPr sz="3200" spc="-27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200" spc="-80" dirty="0">
                <a:solidFill>
                  <a:srgbClr val="FFFFFF"/>
                </a:solidFill>
                <a:latin typeface="Verdana"/>
                <a:cs typeface="Verdana"/>
              </a:rPr>
              <a:t>JU</a:t>
            </a:r>
            <a:r>
              <a:rPr sz="32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45" dirty="0">
                <a:solidFill>
                  <a:srgbClr val="FFFFFF"/>
                </a:solidFill>
                <a:latin typeface="Verdana"/>
                <a:cs typeface="Verdana"/>
              </a:rPr>
              <a:t>ŠKOLU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90B5319-7C98-27D5-0834-87802447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7543800" cy="4953000"/>
          </a:xfrm>
        </p:spPr>
        <p:txBody>
          <a:bodyPr>
            <a:normAutofit/>
          </a:bodyPr>
          <a:lstStyle/>
          <a:p>
            <a:r>
              <a:rPr lang="en-US" sz="16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Elementi</a:t>
            </a:r>
            <a:r>
              <a:rPr lang="en-US" sz="1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vrednovanja</a:t>
            </a:r>
            <a:r>
              <a:rPr lang="en-US" sz="1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:</a:t>
            </a:r>
          </a:p>
          <a:p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600075" lvl="1" indent="-257175">
              <a:buFont typeface="+mj-lt"/>
              <a:buAutoNum type="alphaLcPeriod"/>
            </a:pP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Zajednički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element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vrednovanja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942975" lvl="2" indent="-257175">
              <a:buFont typeface="+mj-lt"/>
              <a:buAutoNum type="romanLcPeriod"/>
            </a:pP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Prosjeci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zaključnih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ocjena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iz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svih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nastavnih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predmeta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u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posljednja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četiri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razreda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(max. 20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bodova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marL="1114425" lvl="3" indent="-257175">
              <a:buFont typeface="Arial" panose="020B0604020202020204" pitchFamily="34" charset="0"/>
              <a:buChar char="•"/>
            </a:pP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Strukovni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program u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trajanju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manjem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od tri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godine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985838" lvl="2" indent="-300038">
              <a:buFont typeface="+mj-lt"/>
              <a:buAutoNum type="romanLcPeriod"/>
            </a:pP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Zaključne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ocjene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u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posljednja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dva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razreda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iz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Hrvatskog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Matematike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prvog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stranog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jezika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(max. 50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bodova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marL="1157288" lvl="3" indent="-300038">
              <a:buFont typeface="Arial" panose="020B0604020202020204" pitchFamily="34" charset="0"/>
              <a:buChar char="•"/>
            </a:pP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Strukovni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program od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najmanje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tri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godine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program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vezanih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obrta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985838" lvl="2" indent="-300038">
              <a:buFont typeface="+mj-lt"/>
              <a:buAutoNum type="romanLcPeriod"/>
            </a:pP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Zaključne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ocjene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iz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triju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nastavnih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predmeta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važnih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za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nastavak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obrazovanja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u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pojedinim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programima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–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dva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propisana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Pravilnikom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o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jednom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odlučuje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srednja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škola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(max. 80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bodova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marL="1157288" lvl="3" indent="-300038">
              <a:buFont typeface="Arial" panose="020B0604020202020204" pitchFamily="34" charset="0"/>
              <a:buChar char="•"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Gimnazijski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programi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strukovni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program u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trajanju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najmanje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četiri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godine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600075" lvl="1" indent="-257175">
              <a:buFont typeface="+mj-lt"/>
              <a:buAutoNum type="alphaLcPeriod" startAt="2"/>
            </a:pP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Dodatni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element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vrednovanja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942975" lvl="2" indent="-257175">
              <a:buFont typeface="+mj-lt"/>
              <a:buAutoNum type="romanLcPeriod"/>
            </a:pP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Provjera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posebnih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znanja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vještina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sposobnosti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darovitosti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942975" lvl="2" indent="-257175">
              <a:buFont typeface="+mj-lt"/>
              <a:buAutoNum type="romanLcPeriod"/>
            </a:pP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Rezultati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postignuti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natjecanjima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u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znanju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942975" lvl="2" indent="-257175">
              <a:buFont typeface="+mj-lt"/>
              <a:buAutoNum type="romanLcPeriod"/>
            </a:pP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Rezultati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postignuti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natjecanjima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školskih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sportskih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društava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942975" lvl="2" indent="-257175">
              <a:buFont typeface="+mj-lt"/>
              <a:buAutoNum type="romanLcPeriod"/>
            </a:pP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Dodatni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bodovi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za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upis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u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sportske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odjele</a:t>
            </a:r>
            <a:endParaRPr lang="hr-HR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A465E5E-2AF9-5FCF-670F-0CCB1B568913}"/>
              </a:ext>
            </a:extLst>
          </p:cNvPr>
          <p:cNvSpPr txBox="1">
            <a:spLocks/>
          </p:cNvSpPr>
          <p:nvPr/>
        </p:nvSpPr>
        <p:spPr>
          <a:xfrm>
            <a:off x="609600" y="533400"/>
            <a:ext cx="7886700" cy="5142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Pravilnik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o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elementima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kriterijima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vrednovanja</a:t>
            </a:r>
            <a:endParaRPr lang="hr-HR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2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90B5319-7C98-27D5-0834-87802447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7772399" cy="4952999"/>
          </a:xfrm>
        </p:spPr>
        <p:txBody>
          <a:bodyPr>
            <a:normAutofit/>
          </a:bodyPr>
          <a:lstStyle/>
          <a:p>
            <a:pPr marL="342900" lvl="1"/>
            <a:r>
              <a:rPr lang="en-US" sz="24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Elementi</a:t>
            </a:r>
            <a: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vrednovanja</a:t>
            </a:r>
            <a: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:</a:t>
            </a:r>
          </a:p>
          <a:p>
            <a:pPr marL="342900" lvl="1"/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600075" lvl="1" indent="-257175">
              <a:buFont typeface="+mj-lt"/>
              <a:buAutoNum type="alphaLcPeriod" startAt="3"/>
            </a:pP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Poseban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element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vrednovanja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(</a:t>
            </a:r>
            <a:r>
              <a:rPr lang="en-US" sz="24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Pravo</a:t>
            </a:r>
            <a:r>
              <a:rPr lang="en-US" sz="24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prednosti</a:t>
            </a:r>
            <a:r>
              <a:rPr lang="en-US" sz="24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marL="942975" lvl="2" indent="-257175">
              <a:buFont typeface="+mj-lt"/>
              <a:buAutoNum type="romanLcPeriod"/>
            </a:pP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Kandidati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sa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zdravstvenim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teškoćama</a:t>
            </a: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942975" lvl="2" indent="-257175">
              <a:buFont typeface="+mj-lt"/>
              <a:buAutoNum type="romanLcPeriod"/>
            </a:pP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Kandidati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koji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žive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u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otežanim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uvjetima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obrazovanja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uzrokovanim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nepovoljnim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ekonomskim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socijalnim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te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odgojnim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čimbenicima</a:t>
            </a: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834F46B-DDC0-1F10-1291-66D9E6F71AED}"/>
              </a:ext>
            </a:extLst>
          </p:cNvPr>
          <p:cNvSpPr txBox="1">
            <a:spLocks/>
          </p:cNvSpPr>
          <p:nvPr/>
        </p:nvSpPr>
        <p:spPr>
          <a:xfrm>
            <a:off x="762000" y="533400"/>
            <a:ext cx="7886700" cy="58623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Pravilnik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o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elementima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kriterijima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vrednovanja</a:t>
            </a:r>
            <a:endParaRPr lang="hr-HR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20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F890F1D-7A8D-C8B9-275A-3C019E22D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123867"/>
              </p:ext>
            </p:extLst>
          </p:nvPr>
        </p:nvGraphicFramePr>
        <p:xfrm>
          <a:off x="266267" y="1456393"/>
          <a:ext cx="8415636" cy="4389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5212">
                  <a:extLst>
                    <a:ext uri="{9D8B030D-6E8A-4147-A177-3AD203B41FA5}">
                      <a16:colId xmlns:a16="http://schemas.microsoft.com/office/drawing/2014/main" val="1131969648"/>
                    </a:ext>
                  </a:extLst>
                </a:gridCol>
                <a:gridCol w="2805212">
                  <a:extLst>
                    <a:ext uri="{9D8B030D-6E8A-4147-A177-3AD203B41FA5}">
                      <a16:colId xmlns:a16="http://schemas.microsoft.com/office/drawing/2014/main" val="2461025509"/>
                    </a:ext>
                  </a:extLst>
                </a:gridCol>
                <a:gridCol w="2805212">
                  <a:extLst>
                    <a:ext uri="{9D8B030D-6E8A-4147-A177-3AD203B41FA5}">
                      <a16:colId xmlns:a16="http://schemas.microsoft.com/office/drawing/2014/main" val="3658366604"/>
                    </a:ext>
                  </a:extLst>
                </a:gridCol>
              </a:tblGrid>
              <a:tr h="986122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dirty="0">
                          <a:effectLst/>
                        </a:rPr>
                        <a:t>Državna/međunarodna natjecanja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1" marR="21431" marT="21431" marB="214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dirty="0">
                          <a:effectLst/>
                        </a:rPr>
                        <a:t>Prvo, drugo ili treće osvojeno mjesto kao pojedinac u 5., 6., 7. ili 8. razredu osnovnog obrazovanja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1" marR="21431" marT="21431" marB="214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Izravan upis (pod uvjetom da zadovolje na ispitu sposobnosti i darovitosti u školama u kojima je to uvjet za upis)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1" marR="21431" marT="21431" marB="21431" anchor="ctr"/>
                </a:tc>
                <a:extLst>
                  <a:ext uri="{0D108BD9-81ED-4DB2-BD59-A6C34878D82A}">
                    <a16:rowId xmlns:a16="http://schemas.microsoft.com/office/drawing/2014/main" val="1374377527"/>
                  </a:ext>
                </a:extLst>
              </a:tr>
              <a:tr h="68244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dirty="0">
                          <a:effectLst/>
                        </a:rPr>
                        <a:t>Prvo osvojeno mjesto kao član skupine u 5., 6., 7. ili 8. razredu osnovnog obrazovanja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1" marR="21431" marT="21431" marB="214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dirty="0">
                          <a:effectLst/>
                        </a:rPr>
                        <a:t>4 boda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1" marR="21431" marT="21431" marB="21431" anchor="ctr"/>
                </a:tc>
                <a:extLst>
                  <a:ext uri="{0D108BD9-81ED-4DB2-BD59-A6C34878D82A}">
                    <a16:rowId xmlns:a16="http://schemas.microsoft.com/office/drawing/2014/main" val="478597178"/>
                  </a:ext>
                </a:extLst>
              </a:tr>
              <a:tr h="68244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Drugo osvojeno mjesto kao član skupine u 5., 6., 7. ili 8. razredu osnovnog obrazovanja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1" marR="21431" marT="21431" marB="214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dirty="0">
                          <a:effectLst/>
                        </a:rPr>
                        <a:t>3 boda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1" marR="21431" marT="21431" marB="21431" anchor="ctr"/>
                </a:tc>
                <a:extLst>
                  <a:ext uri="{0D108BD9-81ED-4DB2-BD59-A6C34878D82A}">
                    <a16:rowId xmlns:a16="http://schemas.microsoft.com/office/drawing/2014/main" val="3334401179"/>
                  </a:ext>
                </a:extLst>
              </a:tr>
              <a:tr h="68244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Treće osvojeno mjesto kao član skupine u 5., 6., 7. ili 8. razredu osnovnog obrazovanja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1" marR="21431" marT="21431" marB="214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dirty="0">
                          <a:effectLst/>
                        </a:rPr>
                        <a:t>2 boda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1" marR="21431" marT="21431" marB="21431" anchor="ctr"/>
                </a:tc>
                <a:extLst>
                  <a:ext uri="{0D108BD9-81ED-4DB2-BD59-A6C34878D82A}">
                    <a16:rowId xmlns:a16="http://schemas.microsoft.com/office/drawing/2014/main" val="115911758"/>
                  </a:ext>
                </a:extLst>
              </a:tr>
              <a:tr h="68244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Sudjelovanje kao pojedinac ili član skupine u 5., 6., 7. ili 8. razredu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1" marR="21431" marT="21431" marB="214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dirty="0">
                          <a:effectLst/>
                        </a:rPr>
                        <a:t>1 bod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1" marR="21431" marT="21431" marB="21431" anchor="ctr"/>
                </a:tc>
                <a:extLst>
                  <a:ext uri="{0D108BD9-81ED-4DB2-BD59-A6C34878D82A}">
                    <a16:rowId xmlns:a16="http://schemas.microsoft.com/office/drawing/2014/main" val="1920976889"/>
                  </a:ext>
                </a:extLst>
              </a:tr>
            </a:tbl>
          </a:graphicData>
        </a:graphic>
      </p:graphicFrame>
      <p:sp>
        <p:nvSpPr>
          <p:cNvPr id="13" name="Title 3">
            <a:extLst>
              <a:ext uri="{FF2B5EF4-FFF2-40B4-BE49-F238E27FC236}">
                <a16:creationId xmlns:a16="http://schemas.microsoft.com/office/drawing/2014/main" id="{50126832-976B-8994-F775-93C27A53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68" y="814516"/>
            <a:ext cx="8766279" cy="641874"/>
          </a:xfrm>
        </p:spPr>
        <p:txBody>
          <a:bodyPr>
            <a:normAutofit/>
          </a:bodyPr>
          <a:lstStyle/>
          <a:p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Pravilnik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o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elementima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kriterijima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vrednovanja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-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Natjecanja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iz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znanja</a:t>
            </a:r>
            <a:endParaRPr lang="hr-HR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8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50126832-976B-8994-F775-93C27A53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31" y="609600"/>
            <a:ext cx="7886700" cy="641874"/>
          </a:xfrm>
        </p:spPr>
        <p:txBody>
          <a:bodyPr>
            <a:normAutofit/>
          </a:bodyPr>
          <a:lstStyle/>
          <a:p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Pravilnik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o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elementima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kriterijima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vrednovanja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-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Sportska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natjecanja</a:t>
            </a:r>
            <a:endParaRPr lang="hr-HR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A127833-1003-DA20-E096-A8E70C247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388180"/>
              </p:ext>
            </p:extLst>
          </p:nvPr>
        </p:nvGraphicFramePr>
        <p:xfrm>
          <a:off x="381001" y="1371601"/>
          <a:ext cx="7612380" cy="3650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7460">
                  <a:extLst>
                    <a:ext uri="{9D8B030D-6E8A-4147-A177-3AD203B41FA5}">
                      <a16:colId xmlns:a16="http://schemas.microsoft.com/office/drawing/2014/main" val="28301673"/>
                    </a:ext>
                  </a:extLst>
                </a:gridCol>
                <a:gridCol w="2537460">
                  <a:extLst>
                    <a:ext uri="{9D8B030D-6E8A-4147-A177-3AD203B41FA5}">
                      <a16:colId xmlns:a16="http://schemas.microsoft.com/office/drawing/2014/main" val="443449344"/>
                    </a:ext>
                  </a:extLst>
                </a:gridCol>
                <a:gridCol w="2537460">
                  <a:extLst>
                    <a:ext uri="{9D8B030D-6E8A-4147-A177-3AD203B41FA5}">
                      <a16:colId xmlns:a16="http://schemas.microsoft.com/office/drawing/2014/main" val="2024096301"/>
                    </a:ext>
                  </a:extLst>
                </a:gridCol>
              </a:tblGrid>
              <a:tr h="119507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</a:rPr>
                        <a:t>Natjecanja školskih </a:t>
                      </a:r>
                      <a:br>
                        <a:rPr lang="hr-HR" sz="1800" dirty="0">
                          <a:effectLst/>
                        </a:rPr>
                      </a:br>
                      <a:r>
                        <a:rPr lang="hr-HR" sz="1800" dirty="0">
                          <a:effectLst/>
                        </a:rPr>
                        <a:t>sportskih društava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1" marR="21431" marT="21431" marB="214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</a:rPr>
                        <a:t>Učenici koji su na državnom natjecanju kao članovi ekipe osvojili prvo mjesto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1" marR="21431" marT="21431" marB="214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</a:rPr>
                        <a:t>3 boda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1" marR="21431" marT="21431" marB="21431" anchor="ctr"/>
                </a:tc>
                <a:extLst>
                  <a:ext uri="{0D108BD9-81ED-4DB2-BD59-A6C34878D82A}">
                    <a16:rowId xmlns:a16="http://schemas.microsoft.com/office/drawing/2014/main" val="1121985964"/>
                  </a:ext>
                </a:extLst>
              </a:tr>
              <a:tr h="119507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</a:rPr>
                        <a:t>Učenici koji su na državnom natjecanju kao članovi ekipe osvojili drugo mjesto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1" marR="21431" marT="21431" marB="214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</a:rPr>
                        <a:t>2 boda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1" marR="21431" marT="21431" marB="21431" anchor="ctr"/>
                </a:tc>
                <a:extLst>
                  <a:ext uri="{0D108BD9-81ED-4DB2-BD59-A6C34878D82A}">
                    <a16:rowId xmlns:a16="http://schemas.microsoft.com/office/drawing/2014/main" val="2984907039"/>
                  </a:ext>
                </a:extLst>
              </a:tr>
              <a:tr h="119507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</a:rPr>
                        <a:t>Učenici koji su na državnom natjecanju kao članovi ekipe osvojili treće mjesto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1" marR="21431" marT="21431" marB="214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</a:rPr>
                        <a:t>1 bod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31" marR="21431" marT="21431" marB="21431" anchor="ctr"/>
                </a:tc>
                <a:extLst>
                  <a:ext uri="{0D108BD9-81ED-4DB2-BD59-A6C34878D82A}">
                    <a16:rowId xmlns:a16="http://schemas.microsoft.com/office/drawing/2014/main" val="2027876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94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414398"/>
            <a:ext cx="716470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</a:pPr>
            <a:r>
              <a:rPr sz="2250" b="0" spc="120" dirty="0">
                <a:solidFill>
                  <a:srgbClr val="FFFFFF"/>
                </a:solidFill>
                <a:latin typeface="Segoe UI Symbol"/>
                <a:cs typeface="Segoe UI Symbol"/>
              </a:rPr>
              <a:t>⯈</a:t>
            </a:r>
            <a:r>
              <a:rPr sz="2800" b="0" spc="120" dirty="0">
                <a:solidFill>
                  <a:srgbClr val="3D5E08"/>
                </a:solidFill>
                <a:latin typeface="Times New Roman"/>
                <a:cs typeface="Times New Roman"/>
              </a:rPr>
              <a:t>Redovni</a:t>
            </a:r>
            <a:r>
              <a:rPr sz="2800" b="0" spc="-5" dirty="0">
                <a:solidFill>
                  <a:srgbClr val="3D5E08"/>
                </a:solidFill>
                <a:latin typeface="Times New Roman"/>
                <a:cs typeface="Times New Roman"/>
              </a:rPr>
              <a:t> učenici se</a:t>
            </a:r>
            <a:r>
              <a:rPr sz="2800" b="0" spc="5" dirty="0">
                <a:solidFill>
                  <a:srgbClr val="3D5E08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3D5E08"/>
                </a:solidFill>
                <a:latin typeface="Times New Roman"/>
                <a:cs typeface="Times New Roman"/>
              </a:rPr>
              <a:t>upisuju</a:t>
            </a:r>
            <a:r>
              <a:rPr sz="2800" b="0" spc="-15" dirty="0">
                <a:solidFill>
                  <a:srgbClr val="3D5E08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3D5E08"/>
                </a:solidFill>
                <a:latin typeface="Times New Roman"/>
                <a:cs typeface="Times New Roman"/>
              </a:rPr>
              <a:t>u</a:t>
            </a:r>
            <a:r>
              <a:rPr sz="2800" b="0" spc="5" dirty="0">
                <a:solidFill>
                  <a:srgbClr val="3D5E08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3D5E08"/>
                </a:solidFill>
                <a:latin typeface="Times New Roman"/>
                <a:cs typeface="Times New Roman"/>
              </a:rPr>
              <a:t>prvi</a:t>
            </a:r>
            <a:r>
              <a:rPr sz="2800" b="0" spc="-5" dirty="0">
                <a:solidFill>
                  <a:srgbClr val="3D5E08"/>
                </a:solidFill>
                <a:latin typeface="Times New Roman"/>
                <a:cs typeface="Times New Roman"/>
              </a:rPr>
              <a:t> razred</a:t>
            </a:r>
            <a:r>
              <a:rPr sz="2800" b="0" spc="10" dirty="0">
                <a:solidFill>
                  <a:srgbClr val="3D5E08"/>
                </a:solidFill>
                <a:latin typeface="Times New Roman"/>
                <a:cs typeface="Times New Roman"/>
              </a:rPr>
              <a:t> </a:t>
            </a:r>
            <a:r>
              <a:rPr sz="2800" b="0" spc="-114" dirty="0">
                <a:solidFill>
                  <a:srgbClr val="3D5E08"/>
                </a:solidFill>
                <a:latin typeface="Times New Roman"/>
                <a:cs typeface="Times New Roman"/>
              </a:rPr>
              <a:t>srednje </a:t>
            </a:r>
            <a:r>
              <a:rPr sz="2800" b="0" spc="-685" dirty="0">
                <a:solidFill>
                  <a:srgbClr val="3D5E08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3D5E08"/>
                </a:solidFill>
                <a:latin typeface="Times New Roman"/>
                <a:cs typeface="Times New Roman"/>
              </a:rPr>
              <a:t>škole nakon završene </a:t>
            </a:r>
            <a:r>
              <a:rPr sz="2800" b="0" dirty="0">
                <a:solidFill>
                  <a:srgbClr val="3D5E08"/>
                </a:solidFill>
                <a:latin typeface="Times New Roman"/>
                <a:cs typeface="Times New Roman"/>
              </a:rPr>
              <a:t>osnovne </a:t>
            </a:r>
            <a:r>
              <a:rPr sz="2800" b="0" spc="-5" dirty="0">
                <a:solidFill>
                  <a:srgbClr val="3D5E08"/>
                </a:solidFill>
                <a:latin typeface="Times New Roman"/>
                <a:cs typeface="Times New Roman"/>
              </a:rPr>
              <a:t>škole putem </a:t>
            </a:r>
            <a:r>
              <a:rPr sz="2800" b="0" dirty="0">
                <a:solidFill>
                  <a:srgbClr val="3D5E08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3D5E08"/>
                </a:solidFill>
                <a:latin typeface="Times New Roman"/>
                <a:cs typeface="Times New Roman"/>
              </a:rPr>
              <a:t>mrežne</a:t>
            </a:r>
            <a:r>
              <a:rPr sz="2800" b="0" spc="5" dirty="0">
                <a:solidFill>
                  <a:srgbClr val="3D5E08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3D5E08"/>
                </a:solidFill>
                <a:latin typeface="Times New Roman"/>
                <a:cs typeface="Times New Roman"/>
              </a:rPr>
              <a:t>stranice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3423284"/>
            <a:ext cx="6386195" cy="19627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</a:pPr>
            <a:r>
              <a:rPr sz="1600" spc="535" dirty="0">
                <a:solidFill>
                  <a:srgbClr val="FFFFFF"/>
                </a:solidFill>
                <a:latin typeface="Segoe UI Symbol"/>
                <a:cs typeface="Segoe UI Symbol"/>
              </a:rPr>
              <a:t>⯈</a:t>
            </a:r>
            <a:r>
              <a:rPr sz="1600" spc="395" dirty="0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NISPUSŠ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–NACIONALNI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INFORMACIJSKI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155" dirty="0">
                <a:latin typeface="Times New Roman"/>
                <a:cs typeface="Times New Roman"/>
              </a:rPr>
              <a:t>SUSTAV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PRI</a:t>
            </a:r>
            <a:r>
              <a:rPr sz="2000" b="1" spc="10" dirty="0">
                <a:latin typeface="Times New Roman"/>
                <a:cs typeface="Times New Roman"/>
              </a:rPr>
              <a:t>J</a:t>
            </a:r>
            <a:r>
              <a:rPr sz="2000" b="1" spc="-250" dirty="0">
                <a:latin typeface="Times New Roman"/>
                <a:cs typeface="Times New Roman"/>
              </a:rPr>
              <a:t>AV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1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UPI</a:t>
            </a:r>
            <a:r>
              <a:rPr sz="2000" b="1" dirty="0">
                <a:latin typeface="Times New Roman"/>
                <a:cs typeface="Times New Roman"/>
              </a:rPr>
              <a:t>SA</a:t>
            </a:r>
            <a:r>
              <a:rPr sz="2000" b="1" spc="-1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U </a:t>
            </a:r>
            <a:r>
              <a:rPr sz="2000" b="1" spc="-5" dirty="0">
                <a:latin typeface="Times New Roman"/>
                <a:cs typeface="Times New Roman"/>
              </a:rPr>
              <a:t>SRED</a:t>
            </a:r>
            <a:r>
              <a:rPr sz="2000" b="1" spc="5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JE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ŠKOLE</a:t>
            </a:r>
            <a:endParaRPr sz="2000" dirty="0">
              <a:latin typeface="Times New Roman"/>
              <a:cs typeface="Times New Roman"/>
            </a:endParaRPr>
          </a:p>
          <a:p>
            <a:pPr marL="299085">
              <a:lnSpc>
                <a:spcPts val="5200"/>
              </a:lnSpc>
            </a:pPr>
            <a:r>
              <a:rPr lang="hr-HR" sz="4400" dirty="0">
                <a:hlinkClick r:id="rId2"/>
              </a:rPr>
              <a:t>https://</a:t>
            </a:r>
            <a:r>
              <a:rPr lang="hr-HR" sz="4400" dirty="0" smtClean="0">
                <a:hlinkClick r:id="rId2"/>
              </a:rPr>
              <a:t>srednje.e-upisi.hr</a:t>
            </a:r>
            <a:endParaRPr lang="hr-HR" sz="4400" dirty="0" smtClean="0"/>
          </a:p>
          <a:p>
            <a:pPr marL="299085">
              <a:lnSpc>
                <a:spcPts val="5200"/>
              </a:lnSpc>
            </a:pP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10529" y="1688338"/>
            <a:ext cx="850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spc="-245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560550"/>
            <a:ext cx="7465060" cy="2267287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lang="hr-HR" sz="2000" spc="535" dirty="0" smtClean="0">
                <a:solidFill>
                  <a:srgbClr val="FFFFFF"/>
                </a:solidFill>
                <a:latin typeface="Segoe UI Symbol"/>
                <a:cs typeface="Segoe UI Symbol"/>
              </a:rPr>
              <a:t>Učenici:</a:t>
            </a:r>
            <a:endParaRPr lang="hr-HR" sz="2000" spc="385" dirty="0">
              <a:solidFill>
                <a:srgbClr val="FFFFFF"/>
              </a:solidFill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600" spc="-45" dirty="0" smtClean="0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lang="hr-HR" sz="1600" spc="-45" dirty="0" smtClean="0">
                <a:solidFill>
                  <a:srgbClr val="FFFFFF"/>
                </a:solidFill>
                <a:latin typeface="Segoe UI Symbol"/>
                <a:cs typeface="Segoe UI Symbol"/>
              </a:rPr>
              <a:t>- </a:t>
            </a:r>
            <a:r>
              <a:rPr sz="2000" b="1" spc="-60" dirty="0" err="1" smtClean="0">
                <a:solidFill>
                  <a:schemeClr val="tx1"/>
                </a:solidFill>
                <a:latin typeface="Tahoma"/>
                <a:cs typeface="Tahoma"/>
              </a:rPr>
              <a:t>K</a:t>
            </a:r>
            <a:r>
              <a:rPr sz="2000" b="1" spc="-50" dirty="0" err="1" smtClean="0">
                <a:solidFill>
                  <a:schemeClr val="tx1"/>
                </a:solidFill>
                <a:latin typeface="Tahoma"/>
                <a:cs typeface="Tahoma"/>
              </a:rPr>
              <a:t>o</a:t>
            </a:r>
            <a:r>
              <a:rPr sz="2000" b="1" spc="-210" dirty="0" err="1" smtClean="0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sz="2000" b="1" spc="-155" dirty="0" err="1" smtClean="0">
                <a:solidFill>
                  <a:schemeClr val="tx1"/>
                </a:solidFill>
                <a:latin typeface="Tahoma"/>
                <a:cs typeface="Tahoma"/>
              </a:rPr>
              <a:t>i</a:t>
            </a:r>
            <a:r>
              <a:rPr sz="2000" b="1" spc="-105" dirty="0" err="1" smtClean="0">
                <a:solidFill>
                  <a:schemeClr val="tx1"/>
                </a:solidFill>
                <a:latin typeface="Tahoma"/>
                <a:cs typeface="Tahoma"/>
              </a:rPr>
              <a:t>s</a:t>
            </a:r>
            <a:r>
              <a:rPr sz="2000" b="1" spc="-135" dirty="0" err="1" smtClean="0">
                <a:solidFill>
                  <a:schemeClr val="tx1"/>
                </a:solidFill>
                <a:latin typeface="Tahoma"/>
                <a:cs typeface="Tahoma"/>
              </a:rPr>
              <a:t>n</a:t>
            </a:r>
            <a:r>
              <a:rPr sz="2000" b="1" spc="25" dirty="0" err="1" smtClean="0">
                <a:solidFill>
                  <a:schemeClr val="tx1"/>
                </a:solidFill>
                <a:latin typeface="Tahoma"/>
                <a:cs typeface="Tahoma"/>
              </a:rPr>
              <a:t>ičko</a:t>
            </a:r>
            <a:r>
              <a:rPr sz="2000" b="1" spc="-7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chemeClr val="tx1"/>
                </a:solidFill>
                <a:latin typeface="Tahoma"/>
                <a:cs typeface="Tahoma"/>
              </a:rPr>
              <a:t>ime</a:t>
            </a:r>
            <a:r>
              <a:rPr sz="2000" b="1" spc="-4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b="1" spc="-125" dirty="0">
                <a:solidFill>
                  <a:schemeClr val="tx1"/>
                </a:solidFill>
                <a:latin typeface="Tahoma"/>
                <a:cs typeface="Tahoma"/>
              </a:rPr>
              <a:t>i</a:t>
            </a:r>
            <a:r>
              <a:rPr sz="2000" b="1" spc="-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b="1" spc="-125" dirty="0">
                <a:solidFill>
                  <a:schemeClr val="tx1"/>
                </a:solidFill>
                <a:latin typeface="Tahoma"/>
                <a:cs typeface="Tahoma"/>
              </a:rPr>
              <a:t>lozinka </a:t>
            </a:r>
            <a:r>
              <a:rPr sz="2000" b="1" spc="-3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b="1" spc="-114" dirty="0">
                <a:solidFill>
                  <a:schemeClr val="tx1"/>
                </a:solidFill>
                <a:latin typeface="Tahoma"/>
                <a:cs typeface="Tahoma"/>
              </a:rPr>
              <a:t>(CARNET</a:t>
            </a:r>
            <a:r>
              <a:rPr sz="2000" b="1" spc="-114" dirty="0" smtClean="0">
                <a:solidFill>
                  <a:schemeClr val="tx1"/>
                </a:solidFill>
                <a:latin typeface="Tahoma"/>
                <a:cs typeface="Tahoma"/>
              </a:rPr>
              <a:t>)</a:t>
            </a:r>
            <a:endParaRPr lang="hr-HR" sz="2000" b="1" spc="-55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endParaRPr sz="20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lang="hr-HR" sz="1600" spc="535" dirty="0" smtClean="0">
                <a:solidFill>
                  <a:schemeClr val="tx1"/>
                </a:solidFill>
                <a:latin typeface="Segoe UI Symbol"/>
                <a:cs typeface="Tahoma"/>
              </a:rPr>
              <a:t>- </a:t>
            </a:r>
            <a:r>
              <a:rPr lang="hr-HR" sz="2000" spc="535" dirty="0" smtClean="0">
                <a:solidFill>
                  <a:srgbClr val="FFFFFF"/>
                </a:solidFill>
                <a:latin typeface="Segoe UI Symbol"/>
                <a:cs typeface="Segoe UI Symbol"/>
              </a:rPr>
              <a:t>Roditelji: </a:t>
            </a:r>
          </a:p>
          <a:p>
            <a:pPr marL="299085" marR="5080" indent="-287020">
              <a:lnSpc>
                <a:spcPct val="100000"/>
              </a:lnSpc>
              <a:spcBef>
                <a:spcPts val="1080"/>
              </a:spcBef>
            </a:pPr>
            <a:r>
              <a:rPr lang="hr-HR" sz="2000" b="1" spc="-50" dirty="0" smtClean="0">
                <a:solidFill>
                  <a:schemeClr val="tx1"/>
                </a:solidFill>
                <a:latin typeface="Tahoma"/>
                <a:cs typeface="Tahoma"/>
              </a:rPr>
              <a:t>- </a:t>
            </a:r>
            <a:r>
              <a:rPr lang="hr-HR" sz="2000" b="1" spc="-50" dirty="0">
                <a:solidFill>
                  <a:schemeClr val="tx1"/>
                </a:solidFill>
                <a:latin typeface="Tahoma"/>
                <a:cs typeface="Tahoma"/>
              </a:rPr>
              <a:t>Putem sustava e-građani</a:t>
            </a:r>
            <a:endParaRPr sz="2000" b="1" spc="-5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73" y="359364"/>
            <a:ext cx="8845527" cy="611763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Elipsa 5"/>
          <p:cNvSpPr/>
          <p:nvPr/>
        </p:nvSpPr>
        <p:spPr>
          <a:xfrm>
            <a:off x="7620000" y="914400"/>
            <a:ext cx="1066800" cy="6858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81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913</Words>
  <Application>Microsoft Office PowerPoint</Application>
  <PresentationFormat>Prikaz na zaslonu (4:3)</PresentationFormat>
  <Paragraphs>128</Paragraphs>
  <Slides>26</Slides>
  <Notes>5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34" baseType="lpstr">
      <vt:lpstr>Arial</vt:lpstr>
      <vt:lpstr>Calibri</vt:lpstr>
      <vt:lpstr>Segoe UI Symbol</vt:lpstr>
      <vt:lpstr>Source Sans Pro</vt:lpstr>
      <vt:lpstr>Tahoma</vt:lpstr>
      <vt:lpstr>Times New Roman</vt:lpstr>
      <vt:lpstr>Verdana</vt:lpstr>
      <vt:lpstr>Office Theme</vt:lpstr>
      <vt:lpstr>UPISI U SREDNJE ŠKOLE  ŠKOLSKA 2025./26.GODINA</vt:lpstr>
      <vt:lpstr>UPISNO POVJERENSTVO ŠKOLE</vt:lpstr>
      <vt:lpstr>PowerPoint prezentacija</vt:lpstr>
      <vt:lpstr>PowerPoint prezentacija</vt:lpstr>
      <vt:lpstr>Pravilnik o elementima i kriterijima vrednovanja - Natjecanja iz znanja</vt:lpstr>
      <vt:lpstr>Pravilnik o elementima i kriterijima vrednovanja - Sportska natjecanja</vt:lpstr>
      <vt:lpstr>⯈Redovni učenici se upisuju u prvi razred srednje  škole nakon završene osnovne škole putem  mrežne stranice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KARTICA ‘’NASLOVNICA’’</vt:lpstr>
      <vt:lpstr>KARTICA ‘’ŠKOLE I PROGRAMI’’</vt:lpstr>
      <vt:lpstr>KARTICA ‘’PRIVOLE’’</vt:lpstr>
      <vt:lpstr>OSTALE KARTICE</vt:lpstr>
      <vt:lpstr>Poslovi za kandidate i roditelje/skrbnike</vt:lpstr>
      <vt:lpstr>ZDRAVSTVENI ZAHTJEVI I  KONTRAINDIKACIJE</vt:lpstr>
      <vt:lpstr>PowerPoint prezentacija</vt:lpstr>
      <vt:lpstr>TERMINI VAŽNI ZA UPIS</vt:lpstr>
      <vt:lpstr>NAKON UPIS U SREDNJU ŠKOLU</vt:lpstr>
      <vt:lpstr>NA UPIS UČENIK PRILAŽE:</vt:lpstr>
      <vt:lpstr>UPISI U UČENIČKE DOMOVE</vt:lpstr>
      <vt:lpstr>WEB STRANICE SREDNJIH ŠKOLA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PROFESIONALNA ORJENTACIJA</dc:title>
  <dc:creator>.</dc:creator>
  <cp:lastModifiedBy>GROFICA</cp:lastModifiedBy>
  <cp:revision>39</cp:revision>
  <dcterms:created xsi:type="dcterms:W3CDTF">2022-05-23T06:43:47Z</dcterms:created>
  <dcterms:modified xsi:type="dcterms:W3CDTF">2025-06-03T07:22:58Z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2022-05-23T00:00:00Z</vt:filetime>
  </property>
</Properties>
</file>